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98" r:id="rId5"/>
    <p:sldId id="3348" r:id="rId6"/>
    <p:sldId id="3349" r:id="rId7"/>
    <p:sldId id="3351" r:id="rId8"/>
    <p:sldId id="3352" r:id="rId9"/>
    <p:sldId id="3354" r:id="rId10"/>
    <p:sldId id="3357" r:id="rId11"/>
    <p:sldId id="3356" r:id="rId12"/>
    <p:sldId id="343" r:id="rId13"/>
    <p:sldId id="3358" r:id="rId14"/>
    <p:sldId id="3359" r:id="rId15"/>
    <p:sldId id="339" r:id="rId16"/>
    <p:sldId id="340" r:id="rId17"/>
    <p:sldId id="338" r:id="rId18"/>
    <p:sldId id="341" r:id="rId19"/>
    <p:sldId id="368" r:id="rId20"/>
    <p:sldId id="3339" r:id="rId21"/>
    <p:sldId id="293" r:id="rId22"/>
    <p:sldId id="3360" r:id="rId23"/>
    <p:sldId id="302" r:id="rId24"/>
    <p:sldId id="332" r:id="rId25"/>
    <p:sldId id="3361" r:id="rId26"/>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5" autoAdjust="0"/>
    <p:restoredTop sz="94574" autoAdjust="0"/>
  </p:normalViewPr>
  <p:slideViewPr>
    <p:cSldViewPr snapToGrid="0">
      <p:cViewPr varScale="1">
        <p:scale>
          <a:sx n="92" d="100"/>
          <a:sy n="92" d="100"/>
        </p:scale>
        <p:origin x="259" y="67"/>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napToGrid="0">
      <p:cViewPr varScale="1">
        <p:scale>
          <a:sx n="84" d="100"/>
          <a:sy n="84" d="100"/>
        </p:scale>
        <p:origin x="390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LIZERAND" userId="f7888c8c-9dc4-4b1a-8181-76ef54c82eb9" providerId="ADAL" clId="{52E8863F-91D4-4875-AA6A-259DF689AC72}"/>
    <pc:docChg chg="undo custSel addSld delSld modSld">
      <pc:chgData name="Catherine LIZERAND" userId="f7888c8c-9dc4-4b1a-8181-76ef54c82eb9" providerId="ADAL" clId="{52E8863F-91D4-4875-AA6A-259DF689AC72}" dt="2026-06-04T11:44:18.583" v="1203" actId="6549"/>
      <pc:docMkLst>
        <pc:docMk/>
      </pc:docMkLst>
      <pc:sldChg chg="del">
        <pc:chgData name="Catherine LIZERAND" userId="f7888c8c-9dc4-4b1a-8181-76ef54c82eb9" providerId="ADAL" clId="{52E8863F-91D4-4875-AA6A-259DF689AC72}" dt="2026-06-04T10:54:40.066" v="1" actId="47"/>
        <pc:sldMkLst>
          <pc:docMk/>
          <pc:sldMk cId="1329746698" sldId="283"/>
        </pc:sldMkLst>
      </pc:sldChg>
      <pc:sldChg chg="del">
        <pc:chgData name="Catherine LIZERAND" userId="f7888c8c-9dc4-4b1a-8181-76ef54c82eb9" providerId="ADAL" clId="{52E8863F-91D4-4875-AA6A-259DF689AC72}" dt="2026-06-04T10:55:47.981" v="6" actId="47"/>
        <pc:sldMkLst>
          <pc:docMk/>
          <pc:sldMk cId="4091674644" sldId="292"/>
        </pc:sldMkLst>
      </pc:sldChg>
      <pc:sldChg chg="del">
        <pc:chgData name="Catherine LIZERAND" userId="f7888c8c-9dc4-4b1a-8181-76ef54c82eb9" providerId="ADAL" clId="{52E8863F-91D4-4875-AA6A-259DF689AC72}" dt="2026-06-04T10:54:40.616" v="2" actId="47"/>
        <pc:sldMkLst>
          <pc:docMk/>
          <pc:sldMk cId="2611945902" sldId="299"/>
        </pc:sldMkLst>
      </pc:sldChg>
      <pc:sldChg chg="modSp mod">
        <pc:chgData name="Catherine LIZERAND" userId="f7888c8c-9dc4-4b1a-8181-76ef54c82eb9" providerId="ADAL" clId="{52E8863F-91D4-4875-AA6A-259DF689AC72}" dt="2026-06-04T11:31:03.634" v="561" actId="20577"/>
        <pc:sldMkLst>
          <pc:docMk/>
          <pc:sldMk cId="3501831616" sldId="302"/>
        </pc:sldMkLst>
        <pc:spChg chg="mod">
          <ac:chgData name="Catherine LIZERAND" userId="f7888c8c-9dc4-4b1a-8181-76ef54c82eb9" providerId="ADAL" clId="{52E8863F-91D4-4875-AA6A-259DF689AC72}" dt="2026-06-04T11:31:03.634" v="561" actId="20577"/>
          <ac:spMkLst>
            <pc:docMk/>
            <pc:sldMk cId="3501831616" sldId="302"/>
            <ac:spMk id="4" creationId="{3425A766-2620-9609-0115-6927C60951EA}"/>
          </ac:spMkLst>
        </pc:spChg>
      </pc:sldChg>
      <pc:sldChg chg="del">
        <pc:chgData name="Catherine LIZERAND" userId="f7888c8c-9dc4-4b1a-8181-76ef54c82eb9" providerId="ADAL" clId="{52E8863F-91D4-4875-AA6A-259DF689AC72}" dt="2026-06-04T11:38:42.091" v="863" actId="47"/>
        <pc:sldMkLst>
          <pc:docMk/>
          <pc:sldMk cId="558422236" sldId="303"/>
        </pc:sldMkLst>
      </pc:sldChg>
      <pc:sldChg chg="addSp modSp mod">
        <pc:chgData name="Catherine LIZERAND" userId="f7888c8c-9dc4-4b1a-8181-76ef54c82eb9" providerId="ADAL" clId="{52E8863F-91D4-4875-AA6A-259DF689AC72}" dt="2026-06-04T11:43:12.222" v="1152" actId="20577"/>
        <pc:sldMkLst>
          <pc:docMk/>
          <pc:sldMk cId="2906916189" sldId="332"/>
        </pc:sldMkLst>
        <pc:spChg chg="mod">
          <ac:chgData name="Catherine LIZERAND" userId="f7888c8c-9dc4-4b1a-8181-76ef54c82eb9" providerId="ADAL" clId="{52E8863F-91D4-4875-AA6A-259DF689AC72}" dt="2026-06-04T11:32:41.537" v="581" actId="14100"/>
          <ac:spMkLst>
            <pc:docMk/>
            <pc:sldMk cId="2906916189" sldId="332"/>
            <ac:spMk id="3" creationId="{1E7C06F7-62C9-3D40-C334-DA967B3506A0}"/>
          </ac:spMkLst>
        </pc:spChg>
        <pc:spChg chg="mod">
          <ac:chgData name="Catherine LIZERAND" userId="f7888c8c-9dc4-4b1a-8181-76ef54c82eb9" providerId="ADAL" clId="{52E8863F-91D4-4875-AA6A-259DF689AC72}" dt="2026-06-04T11:37:53.141" v="861" actId="1076"/>
          <ac:spMkLst>
            <pc:docMk/>
            <pc:sldMk cId="2906916189" sldId="332"/>
            <ac:spMk id="4" creationId="{80F34BFC-8F47-4512-2699-08F9AD2E6E6F}"/>
          </ac:spMkLst>
        </pc:spChg>
        <pc:spChg chg="add mod">
          <ac:chgData name="Catherine LIZERAND" userId="f7888c8c-9dc4-4b1a-8181-76ef54c82eb9" providerId="ADAL" clId="{52E8863F-91D4-4875-AA6A-259DF689AC72}" dt="2026-06-04T11:43:06.273" v="1151" actId="1076"/>
          <ac:spMkLst>
            <pc:docMk/>
            <pc:sldMk cId="2906916189" sldId="332"/>
            <ac:spMk id="6" creationId="{0C644300-5149-E85C-A026-ED428FF33796}"/>
          </ac:spMkLst>
        </pc:spChg>
        <pc:spChg chg="mod">
          <ac:chgData name="Catherine LIZERAND" userId="f7888c8c-9dc4-4b1a-8181-76ef54c82eb9" providerId="ADAL" clId="{52E8863F-91D4-4875-AA6A-259DF689AC72}" dt="2026-06-04T11:43:12.222" v="1152" actId="20577"/>
          <ac:spMkLst>
            <pc:docMk/>
            <pc:sldMk cId="2906916189" sldId="332"/>
            <ac:spMk id="10" creationId="{AFBB9079-AD77-0F4E-A043-36D1A8BF9BFB}"/>
          </ac:spMkLst>
        </pc:spChg>
        <pc:picChg chg="mod">
          <ac:chgData name="Catherine LIZERAND" userId="f7888c8c-9dc4-4b1a-8181-76ef54c82eb9" providerId="ADAL" clId="{52E8863F-91D4-4875-AA6A-259DF689AC72}" dt="2026-06-04T11:36:00.078" v="837" actId="1076"/>
          <ac:picMkLst>
            <pc:docMk/>
            <pc:sldMk cId="2906916189" sldId="332"/>
            <ac:picMk id="7" creationId="{3D2C15AC-5AD6-B7D9-F84D-0C0C45858011}"/>
          </ac:picMkLst>
        </pc:picChg>
      </pc:sldChg>
      <pc:sldChg chg="del">
        <pc:chgData name="Catherine LIZERAND" userId="f7888c8c-9dc4-4b1a-8181-76ef54c82eb9" providerId="ADAL" clId="{52E8863F-91D4-4875-AA6A-259DF689AC72}" dt="2026-06-04T10:55:48.512" v="7" actId="47"/>
        <pc:sldMkLst>
          <pc:docMk/>
          <pc:sldMk cId="979843810" sldId="334"/>
        </pc:sldMkLst>
      </pc:sldChg>
      <pc:sldChg chg="del">
        <pc:chgData name="Catherine LIZERAND" userId="f7888c8c-9dc4-4b1a-8181-76ef54c82eb9" providerId="ADAL" clId="{52E8863F-91D4-4875-AA6A-259DF689AC72}" dt="2026-06-04T10:54:44.339" v="4" actId="47"/>
        <pc:sldMkLst>
          <pc:docMk/>
          <pc:sldMk cId="1333156180" sldId="336"/>
        </pc:sldMkLst>
      </pc:sldChg>
      <pc:sldChg chg="addSp delSp modSp mod">
        <pc:chgData name="Catherine LIZERAND" userId="f7888c8c-9dc4-4b1a-8181-76ef54c82eb9" providerId="ADAL" clId="{52E8863F-91D4-4875-AA6A-259DF689AC72}" dt="2026-06-04T11:11:13.158" v="258" actId="20577"/>
        <pc:sldMkLst>
          <pc:docMk/>
          <pc:sldMk cId="2550092749" sldId="338"/>
        </pc:sldMkLst>
        <pc:spChg chg="mod">
          <ac:chgData name="Catherine LIZERAND" userId="f7888c8c-9dc4-4b1a-8181-76ef54c82eb9" providerId="ADAL" clId="{52E8863F-91D4-4875-AA6A-259DF689AC72}" dt="2026-06-04T11:11:13.158" v="258" actId="20577"/>
          <ac:spMkLst>
            <pc:docMk/>
            <pc:sldMk cId="2550092749" sldId="338"/>
            <ac:spMk id="3" creationId="{92FCBF5E-15F6-CE96-60A8-41ED717B4AA2}"/>
          </ac:spMkLst>
        </pc:spChg>
        <pc:spChg chg="add del mod">
          <ac:chgData name="Catherine LIZERAND" userId="f7888c8c-9dc4-4b1a-8181-76ef54c82eb9" providerId="ADAL" clId="{52E8863F-91D4-4875-AA6A-259DF689AC72}" dt="2026-06-04T11:11:00.858" v="256" actId="478"/>
          <ac:spMkLst>
            <pc:docMk/>
            <pc:sldMk cId="2550092749" sldId="338"/>
            <ac:spMk id="6" creationId="{F637770F-CD5A-51D6-E198-A731A2751BE2}"/>
          </ac:spMkLst>
        </pc:spChg>
      </pc:sldChg>
      <pc:sldChg chg="modSp mod">
        <pc:chgData name="Catherine LIZERAND" userId="f7888c8c-9dc4-4b1a-8181-76ef54c82eb9" providerId="ADAL" clId="{52E8863F-91D4-4875-AA6A-259DF689AC72}" dt="2026-06-04T10:57:44.924" v="8" actId="13926"/>
        <pc:sldMkLst>
          <pc:docMk/>
          <pc:sldMk cId="499617025" sldId="339"/>
        </pc:sldMkLst>
        <pc:spChg chg="mod">
          <ac:chgData name="Catherine LIZERAND" userId="f7888c8c-9dc4-4b1a-8181-76ef54c82eb9" providerId="ADAL" clId="{52E8863F-91D4-4875-AA6A-259DF689AC72}" dt="2026-06-04T10:57:44.924" v="8" actId="13926"/>
          <ac:spMkLst>
            <pc:docMk/>
            <pc:sldMk cId="499617025" sldId="339"/>
            <ac:spMk id="14" creationId="{D00982D8-9756-50BC-7EB7-2BB92B717CFF}"/>
          </ac:spMkLst>
        </pc:spChg>
      </pc:sldChg>
      <pc:sldChg chg="add">
        <pc:chgData name="Catherine LIZERAND" userId="f7888c8c-9dc4-4b1a-8181-76ef54c82eb9" providerId="ADAL" clId="{52E8863F-91D4-4875-AA6A-259DF689AC72}" dt="2026-06-04T10:59:58.112" v="11"/>
        <pc:sldMkLst>
          <pc:docMk/>
          <pc:sldMk cId="1332536179" sldId="340"/>
        </pc:sldMkLst>
      </pc:sldChg>
      <pc:sldChg chg="addSp delSp modSp mod">
        <pc:chgData name="Catherine LIZERAND" userId="f7888c8c-9dc4-4b1a-8181-76ef54c82eb9" providerId="ADAL" clId="{52E8863F-91D4-4875-AA6A-259DF689AC72}" dt="2026-06-04T11:27:07.133" v="516" actId="207"/>
        <pc:sldMkLst>
          <pc:docMk/>
          <pc:sldMk cId="101326362" sldId="341"/>
        </pc:sldMkLst>
        <pc:spChg chg="mod">
          <ac:chgData name="Catherine LIZERAND" userId="f7888c8c-9dc4-4b1a-8181-76ef54c82eb9" providerId="ADAL" clId="{52E8863F-91D4-4875-AA6A-259DF689AC72}" dt="2026-06-04T11:01:41.995" v="12"/>
          <ac:spMkLst>
            <pc:docMk/>
            <pc:sldMk cId="101326362" sldId="341"/>
            <ac:spMk id="2" creationId="{DF05B231-54FD-B3A5-472A-690210CD4A37}"/>
          </ac:spMkLst>
        </pc:spChg>
        <pc:spChg chg="mod">
          <ac:chgData name="Catherine LIZERAND" userId="f7888c8c-9dc4-4b1a-8181-76ef54c82eb9" providerId="ADAL" clId="{52E8863F-91D4-4875-AA6A-259DF689AC72}" dt="2026-06-04T11:26:58.558" v="514" actId="207"/>
          <ac:spMkLst>
            <pc:docMk/>
            <pc:sldMk cId="101326362" sldId="341"/>
            <ac:spMk id="4" creationId="{20586661-D456-8605-02B7-F1D64CE699DC}"/>
          </ac:spMkLst>
        </pc:spChg>
        <pc:spChg chg="mod">
          <ac:chgData name="Catherine LIZERAND" userId="f7888c8c-9dc4-4b1a-8181-76ef54c82eb9" providerId="ADAL" clId="{52E8863F-91D4-4875-AA6A-259DF689AC72}" dt="2026-06-04T11:27:07.133" v="516" actId="207"/>
          <ac:spMkLst>
            <pc:docMk/>
            <pc:sldMk cId="101326362" sldId="341"/>
            <ac:spMk id="9" creationId="{B7E82C42-A672-3D9F-6B1B-ED7183D8F160}"/>
          </ac:spMkLst>
        </pc:spChg>
        <pc:spChg chg="add del mod">
          <ac:chgData name="Catherine LIZERAND" userId="f7888c8c-9dc4-4b1a-8181-76ef54c82eb9" providerId="ADAL" clId="{52E8863F-91D4-4875-AA6A-259DF689AC72}" dt="2026-06-04T11:22:20.767" v="505" actId="478"/>
          <ac:spMkLst>
            <pc:docMk/>
            <pc:sldMk cId="101326362" sldId="341"/>
            <ac:spMk id="12" creationId="{48272CDE-4F5C-A93C-3CD8-BCA7F9A21EE5}"/>
          </ac:spMkLst>
        </pc:spChg>
      </pc:sldChg>
      <pc:sldChg chg="del">
        <pc:chgData name="Catherine LIZERAND" userId="f7888c8c-9dc4-4b1a-8181-76ef54c82eb9" providerId="ADAL" clId="{52E8863F-91D4-4875-AA6A-259DF689AC72}" dt="2026-06-04T11:02:39.854" v="14" actId="47"/>
        <pc:sldMkLst>
          <pc:docMk/>
          <pc:sldMk cId="3289675277" sldId="344"/>
        </pc:sldMkLst>
      </pc:sldChg>
      <pc:sldChg chg="del">
        <pc:chgData name="Catherine LIZERAND" userId="f7888c8c-9dc4-4b1a-8181-76ef54c82eb9" providerId="ADAL" clId="{52E8863F-91D4-4875-AA6A-259DF689AC72}" dt="2026-06-04T11:04:02.059" v="17" actId="47"/>
        <pc:sldMkLst>
          <pc:docMk/>
          <pc:sldMk cId="1025668425" sldId="345"/>
        </pc:sldMkLst>
      </pc:sldChg>
      <pc:sldChg chg="del">
        <pc:chgData name="Catherine LIZERAND" userId="f7888c8c-9dc4-4b1a-8181-76ef54c82eb9" providerId="ADAL" clId="{52E8863F-91D4-4875-AA6A-259DF689AC72}" dt="2026-06-04T10:54:41.838" v="3" actId="47"/>
        <pc:sldMkLst>
          <pc:docMk/>
          <pc:sldMk cId="3909815560" sldId="363"/>
        </pc:sldMkLst>
      </pc:sldChg>
      <pc:sldChg chg="addSp delSp modSp add mod">
        <pc:chgData name="Catherine LIZERAND" userId="f7888c8c-9dc4-4b1a-8181-76ef54c82eb9" providerId="ADAL" clId="{52E8863F-91D4-4875-AA6A-259DF689AC72}" dt="2026-06-04T11:27:35.651" v="518" actId="478"/>
        <pc:sldMkLst>
          <pc:docMk/>
          <pc:sldMk cId="4013333251" sldId="368"/>
        </pc:sldMkLst>
        <pc:spChg chg="add del mod">
          <ac:chgData name="Catherine LIZERAND" userId="f7888c8c-9dc4-4b1a-8181-76ef54c82eb9" providerId="ADAL" clId="{52E8863F-91D4-4875-AA6A-259DF689AC72}" dt="2026-06-04T11:27:35.651" v="518" actId="478"/>
          <ac:spMkLst>
            <pc:docMk/>
            <pc:sldMk cId="4013333251" sldId="368"/>
            <ac:spMk id="2" creationId="{A9AF2488-7CC9-EB57-1A6A-2C36023BA67D}"/>
          </ac:spMkLst>
        </pc:spChg>
        <pc:spChg chg="mod">
          <ac:chgData name="Catherine LIZERAND" userId="f7888c8c-9dc4-4b1a-8181-76ef54c82eb9" providerId="ADAL" clId="{52E8863F-91D4-4875-AA6A-259DF689AC72}" dt="2026-06-04T11:27:20.282" v="517" actId="113"/>
          <ac:spMkLst>
            <pc:docMk/>
            <pc:sldMk cId="4013333251" sldId="368"/>
            <ac:spMk id="4" creationId="{A9D24213-A8B1-1911-F54F-D22FB18171C1}"/>
          </ac:spMkLst>
        </pc:spChg>
      </pc:sldChg>
      <pc:sldChg chg="addSp modSp add mod">
        <pc:chgData name="Catherine LIZERAND" userId="f7888c8c-9dc4-4b1a-8181-76ef54c82eb9" providerId="ADAL" clId="{52E8863F-91D4-4875-AA6A-259DF689AC72}" dt="2026-06-04T11:27:57.773" v="526" actId="14100"/>
        <pc:sldMkLst>
          <pc:docMk/>
          <pc:sldMk cId="1622959641" sldId="3339"/>
        </pc:sldMkLst>
        <pc:spChg chg="mod">
          <ac:chgData name="Catherine LIZERAND" userId="f7888c8c-9dc4-4b1a-8181-76ef54c82eb9" providerId="ADAL" clId="{52E8863F-91D4-4875-AA6A-259DF689AC72}" dt="2026-06-04T11:21:54.622" v="497" actId="14100"/>
          <ac:spMkLst>
            <pc:docMk/>
            <pc:sldMk cId="1622959641" sldId="3339"/>
            <ac:spMk id="2" creationId="{51F63771-7E93-62C9-DF02-905F98C668CE}"/>
          </ac:spMkLst>
        </pc:spChg>
        <pc:spChg chg="add mod">
          <ac:chgData name="Catherine LIZERAND" userId="f7888c8c-9dc4-4b1a-8181-76ef54c82eb9" providerId="ADAL" clId="{52E8863F-91D4-4875-AA6A-259DF689AC72}" dt="2026-06-04T11:27:57.773" v="526" actId="14100"/>
          <ac:spMkLst>
            <pc:docMk/>
            <pc:sldMk cId="1622959641" sldId="3339"/>
            <ac:spMk id="3" creationId="{E026ACD6-EDC0-20D5-3068-4397CA8474A1}"/>
          </ac:spMkLst>
        </pc:spChg>
        <pc:picChg chg="mod">
          <ac:chgData name="Catherine LIZERAND" userId="f7888c8c-9dc4-4b1a-8181-76ef54c82eb9" providerId="ADAL" clId="{52E8863F-91D4-4875-AA6A-259DF689AC72}" dt="2026-06-04T11:23:28.835" v="512" actId="1076"/>
          <ac:picMkLst>
            <pc:docMk/>
            <pc:sldMk cId="1622959641" sldId="3339"/>
            <ac:picMk id="5" creationId="{AB9EAFE3-5E5F-71F3-643E-3B8BE59F2C9D}"/>
          </ac:picMkLst>
        </pc:picChg>
        <pc:picChg chg="add mod">
          <ac:chgData name="Catherine LIZERAND" userId="f7888c8c-9dc4-4b1a-8181-76ef54c82eb9" providerId="ADAL" clId="{52E8863F-91D4-4875-AA6A-259DF689AC72}" dt="2026-06-04T11:23:09.343" v="511" actId="1076"/>
          <ac:picMkLst>
            <pc:docMk/>
            <pc:sldMk cId="1622959641" sldId="3339"/>
            <ac:picMk id="6" creationId="{0E1BE679-4660-F008-003C-7520F10AF994}"/>
          </ac:picMkLst>
        </pc:picChg>
      </pc:sldChg>
      <pc:sldChg chg="add">
        <pc:chgData name="Catherine LIZERAND" userId="f7888c8c-9dc4-4b1a-8181-76ef54c82eb9" providerId="ADAL" clId="{52E8863F-91D4-4875-AA6A-259DF689AC72}" dt="2026-06-04T10:54:22.400" v="0"/>
        <pc:sldMkLst>
          <pc:docMk/>
          <pc:sldMk cId="485284531" sldId="3348"/>
        </pc:sldMkLst>
      </pc:sldChg>
      <pc:sldChg chg="add">
        <pc:chgData name="Catherine LIZERAND" userId="f7888c8c-9dc4-4b1a-8181-76ef54c82eb9" providerId="ADAL" clId="{52E8863F-91D4-4875-AA6A-259DF689AC72}" dt="2026-06-04T10:54:22.400" v="0"/>
        <pc:sldMkLst>
          <pc:docMk/>
          <pc:sldMk cId="3095640917" sldId="3349"/>
        </pc:sldMkLst>
      </pc:sldChg>
      <pc:sldChg chg="add">
        <pc:chgData name="Catherine LIZERAND" userId="f7888c8c-9dc4-4b1a-8181-76ef54c82eb9" providerId="ADAL" clId="{52E8863F-91D4-4875-AA6A-259DF689AC72}" dt="2026-06-04T10:54:22.400" v="0"/>
        <pc:sldMkLst>
          <pc:docMk/>
          <pc:sldMk cId="3679018095" sldId="3351"/>
        </pc:sldMkLst>
      </pc:sldChg>
      <pc:sldChg chg="add">
        <pc:chgData name="Catherine LIZERAND" userId="f7888c8c-9dc4-4b1a-8181-76ef54c82eb9" providerId="ADAL" clId="{52E8863F-91D4-4875-AA6A-259DF689AC72}" dt="2026-06-04T10:54:22.400" v="0"/>
        <pc:sldMkLst>
          <pc:docMk/>
          <pc:sldMk cId="1585299551" sldId="3352"/>
        </pc:sldMkLst>
      </pc:sldChg>
      <pc:sldChg chg="add">
        <pc:chgData name="Catherine LIZERAND" userId="f7888c8c-9dc4-4b1a-8181-76ef54c82eb9" providerId="ADAL" clId="{52E8863F-91D4-4875-AA6A-259DF689AC72}" dt="2026-06-04T10:54:22.400" v="0"/>
        <pc:sldMkLst>
          <pc:docMk/>
          <pc:sldMk cId="2410629253" sldId="3354"/>
        </pc:sldMkLst>
      </pc:sldChg>
      <pc:sldChg chg="add">
        <pc:chgData name="Catherine LIZERAND" userId="f7888c8c-9dc4-4b1a-8181-76ef54c82eb9" providerId="ADAL" clId="{52E8863F-91D4-4875-AA6A-259DF689AC72}" dt="2026-06-04T10:54:22.400" v="0"/>
        <pc:sldMkLst>
          <pc:docMk/>
          <pc:sldMk cId="3810987565" sldId="3356"/>
        </pc:sldMkLst>
      </pc:sldChg>
      <pc:sldChg chg="add">
        <pc:chgData name="Catherine LIZERAND" userId="f7888c8c-9dc4-4b1a-8181-76ef54c82eb9" providerId="ADAL" clId="{52E8863F-91D4-4875-AA6A-259DF689AC72}" dt="2026-06-04T10:54:22.400" v="0"/>
        <pc:sldMkLst>
          <pc:docMk/>
          <pc:sldMk cId="3807858902" sldId="3357"/>
        </pc:sldMkLst>
      </pc:sldChg>
      <pc:sldChg chg="add">
        <pc:chgData name="Catherine LIZERAND" userId="f7888c8c-9dc4-4b1a-8181-76ef54c82eb9" providerId="ADAL" clId="{52E8863F-91D4-4875-AA6A-259DF689AC72}" dt="2026-06-04T10:55:12.433" v="5"/>
        <pc:sldMkLst>
          <pc:docMk/>
          <pc:sldMk cId="4179785736" sldId="3358"/>
        </pc:sldMkLst>
      </pc:sldChg>
      <pc:sldChg chg="add">
        <pc:chgData name="Catherine LIZERAND" userId="f7888c8c-9dc4-4b1a-8181-76ef54c82eb9" providerId="ADAL" clId="{52E8863F-91D4-4875-AA6A-259DF689AC72}" dt="2026-06-04T10:55:12.433" v="5"/>
        <pc:sldMkLst>
          <pc:docMk/>
          <pc:sldMk cId="666675389" sldId="3359"/>
        </pc:sldMkLst>
      </pc:sldChg>
      <pc:sldChg chg="add">
        <pc:chgData name="Catherine LIZERAND" userId="f7888c8c-9dc4-4b1a-8181-76ef54c82eb9" providerId="ADAL" clId="{52E8863F-91D4-4875-AA6A-259DF689AC72}" dt="2026-06-04T11:03:52.500" v="16"/>
        <pc:sldMkLst>
          <pc:docMk/>
          <pc:sldMk cId="2722638888" sldId="3360"/>
        </pc:sldMkLst>
      </pc:sldChg>
      <pc:sldChg chg="modSp add mod">
        <pc:chgData name="Catherine LIZERAND" userId="f7888c8c-9dc4-4b1a-8181-76ef54c82eb9" providerId="ADAL" clId="{52E8863F-91D4-4875-AA6A-259DF689AC72}" dt="2026-06-04T11:44:18.583" v="1203" actId="6549"/>
        <pc:sldMkLst>
          <pc:docMk/>
          <pc:sldMk cId="3533388744" sldId="3361"/>
        </pc:sldMkLst>
        <pc:spChg chg="mod">
          <ac:chgData name="Catherine LIZERAND" userId="f7888c8c-9dc4-4b1a-8181-76ef54c82eb9" providerId="ADAL" clId="{52E8863F-91D4-4875-AA6A-259DF689AC72}" dt="2026-06-04T11:44:18.583" v="1203" actId="6549"/>
          <ac:spMkLst>
            <pc:docMk/>
            <pc:sldMk cId="3533388744" sldId="3361"/>
            <ac:spMk id="2" creationId="{10008158-BD13-B0EF-8B4B-18F63879440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E1E19-A84E-41F2-BE1E-6A741AE276A0}" type="doc">
      <dgm:prSet loTypeId="urn:microsoft.com/office/officeart/2008/layout/VerticalCurvedList" loCatId="list" qsTypeId="urn:microsoft.com/office/officeart/2005/8/quickstyle/simple3" qsCatId="simple" csTypeId="urn:microsoft.com/office/officeart/2005/8/colors/accent1_3" csCatId="accent1" phldr="1"/>
      <dgm:spPr/>
      <dgm:t>
        <a:bodyPr/>
        <a:lstStyle/>
        <a:p>
          <a:endParaRPr lang="fr-FR"/>
        </a:p>
      </dgm:t>
    </dgm:pt>
    <dgm:pt modelId="{0BA7D436-9030-4B16-9AC8-E03BC457BAEA}">
      <dgm:prSet phldrT="[Texte]" phldr="0" custT="1"/>
      <dgm:spPr/>
      <dgm:t>
        <a:bodyPr/>
        <a:lstStyle/>
        <a:p>
          <a:r>
            <a:rPr lang="fr-FR" sz="1400" b="1" dirty="0"/>
            <a:t>Décider et s’organiser (direction, PCME, service qualité, encadrement)</a:t>
          </a:r>
        </a:p>
      </dgm:t>
    </dgm:pt>
    <dgm:pt modelId="{64979BDA-CE60-43F6-B94B-FF6B1EDDB06A}" type="parTrans" cxnId="{9A0C2472-80AF-4A6B-8401-D8B4C6279AD2}">
      <dgm:prSet/>
      <dgm:spPr/>
      <dgm:t>
        <a:bodyPr/>
        <a:lstStyle/>
        <a:p>
          <a:endParaRPr lang="fr-FR" sz="1400"/>
        </a:p>
      </dgm:t>
    </dgm:pt>
    <dgm:pt modelId="{20BB4A9F-A3C0-4D2A-B18B-62D1E22B2B47}" type="sibTrans" cxnId="{9A0C2472-80AF-4A6B-8401-D8B4C6279AD2}">
      <dgm:prSet/>
      <dgm:spPr/>
      <dgm:t>
        <a:bodyPr/>
        <a:lstStyle/>
        <a:p>
          <a:endParaRPr lang="fr-FR" sz="1400"/>
        </a:p>
      </dgm:t>
    </dgm:pt>
    <dgm:pt modelId="{C9B60796-A6DC-4A4F-994B-471C5AB66DCC}">
      <dgm:prSet phldrT="[Texte]" phldr="0" custT="1"/>
      <dgm:spPr/>
      <dgm:t>
        <a:bodyPr/>
        <a:lstStyle/>
        <a:p>
          <a:r>
            <a:rPr lang="fr-FR" sz="1400" b="1" dirty="0"/>
            <a:t>Remplir le questionnaire du baromètre (tous les professionnels)</a:t>
          </a:r>
        </a:p>
      </dgm:t>
    </dgm:pt>
    <dgm:pt modelId="{30855C70-E4A1-4664-AE42-233DD7544B29}" type="parTrans" cxnId="{B5544ACD-38A6-48AD-B837-51E9E1210D06}">
      <dgm:prSet/>
      <dgm:spPr/>
      <dgm:t>
        <a:bodyPr/>
        <a:lstStyle/>
        <a:p>
          <a:endParaRPr lang="fr-FR" sz="1400"/>
        </a:p>
      </dgm:t>
    </dgm:pt>
    <dgm:pt modelId="{C513F402-D56C-4D40-98E3-A90D81452FCB}" type="sibTrans" cxnId="{B5544ACD-38A6-48AD-B837-51E9E1210D06}">
      <dgm:prSet/>
      <dgm:spPr/>
      <dgm:t>
        <a:bodyPr/>
        <a:lstStyle/>
        <a:p>
          <a:endParaRPr lang="fr-FR" sz="1400"/>
        </a:p>
      </dgm:t>
    </dgm:pt>
    <dgm:pt modelId="{3630F1FB-184C-45BB-A8E0-460FBA6CC604}">
      <dgm:prSet phldrT="[Texte]" phldr="0" custT="1"/>
      <dgm:spPr/>
      <dgm:t>
        <a:bodyPr/>
        <a:lstStyle/>
        <a:p>
          <a:r>
            <a:rPr lang="fr-FR" sz="1400" b="1" dirty="0"/>
            <a:t>     Organiser et animer une réunion d’équipe pluridisciplinaire (l’animateur)</a:t>
          </a:r>
        </a:p>
      </dgm:t>
    </dgm:pt>
    <dgm:pt modelId="{DDA23B2E-9E7C-4E1E-BE72-33CE69BA5EB7}" type="parTrans" cxnId="{01934550-0049-47B3-8D5E-7A79166BE91C}">
      <dgm:prSet/>
      <dgm:spPr/>
      <dgm:t>
        <a:bodyPr/>
        <a:lstStyle/>
        <a:p>
          <a:endParaRPr lang="fr-FR" sz="1400"/>
        </a:p>
      </dgm:t>
    </dgm:pt>
    <dgm:pt modelId="{73B6F4A4-8216-4665-B343-F34CDD65B5A5}" type="sibTrans" cxnId="{01934550-0049-47B3-8D5E-7A79166BE91C}">
      <dgm:prSet/>
      <dgm:spPr/>
      <dgm:t>
        <a:bodyPr/>
        <a:lstStyle/>
        <a:p>
          <a:endParaRPr lang="fr-FR" sz="1400"/>
        </a:p>
      </dgm:t>
    </dgm:pt>
    <dgm:pt modelId="{1AD7DB8F-F316-431E-A3FE-690E0B0404CB}">
      <dgm:prSet phldrT="[Texte]" phldr="0" custT="1"/>
      <dgm:spPr/>
      <dgm:t>
        <a:bodyPr/>
        <a:lstStyle/>
        <a:p>
          <a:r>
            <a:rPr lang="fr-FR" sz="1400" b="1" dirty="0"/>
            <a:t>    Prioriser et valider un plan d’action (animateur, direction, PCME, qualité, encadrement)</a:t>
          </a:r>
        </a:p>
      </dgm:t>
    </dgm:pt>
    <dgm:pt modelId="{BD5C6338-4AA9-4A95-B654-A4B7DDB33069}" type="parTrans" cxnId="{A274F009-D7FE-475D-85A8-C589F0B68545}">
      <dgm:prSet/>
      <dgm:spPr/>
      <dgm:t>
        <a:bodyPr/>
        <a:lstStyle/>
        <a:p>
          <a:endParaRPr lang="fr-FR" sz="1400"/>
        </a:p>
      </dgm:t>
    </dgm:pt>
    <dgm:pt modelId="{6AC00D5B-CB56-469D-97CA-CE2A63102AC6}" type="sibTrans" cxnId="{A274F009-D7FE-475D-85A8-C589F0B68545}">
      <dgm:prSet/>
      <dgm:spPr/>
      <dgm:t>
        <a:bodyPr/>
        <a:lstStyle/>
        <a:p>
          <a:endParaRPr lang="fr-FR" sz="1400"/>
        </a:p>
      </dgm:t>
    </dgm:pt>
    <dgm:pt modelId="{DD780F94-3B50-4A8C-9658-839896AFFAB0}">
      <dgm:prSet phldrT="[Texte]" phldr="0" custT="1"/>
      <dgm:spPr/>
      <dgm:t>
        <a:bodyPr/>
        <a:lstStyle/>
        <a:p>
          <a:r>
            <a:rPr lang="fr-FR" sz="1400" b="1" dirty="0"/>
            <a:t>Informer les personnes concernées (l’animateur)</a:t>
          </a:r>
        </a:p>
      </dgm:t>
    </dgm:pt>
    <dgm:pt modelId="{FC721F61-2EDC-4455-B4DC-B5AD643EE31D}" type="parTrans" cxnId="{805B906F-03A6-411E-BC66-4DB8C16703CB}">
      <dgm:prSet/>
      <dgm:spPr/>
      <dgm:t>
        <a:bodyPr/>
        <a:lstStyle/>
        <a:p>
          <a:endParaRPr lang="fr-FR" sz="1400"/>
        </a:p>
      </dgm:t>
    </dgm:pt>
    <dgm:pt modelId="{F8E468C4-898B-4125-8D4D-A4411E7DD41A}" type="sibTrans" cxnId="{805B906F-03A6-411E-BC66-4DB8C16703CB}">
      <dgm:prSet/>
      <dgm:spPr/>
      <dgm:t>
        <a:bodyPr/>
        <a:lstStyle/>
        <a:p>
          <a:endParaRPr lang="fr-FR" sz="1400"/>
        </a:p>
      </dgm:t>
    </dgm:pt>
    <dgm:pt modelId="{46A3E2BB-19E5-4760-B546-F8A8B921CC9B}">
      <dgm:prSet phldrT="[Texte]" phldr="0" custT="1"/>
      <dgm:spPr/>
      <dgm:t>
        <a:bodyPr/>
        <a:lstStyle/>
        <a:p>
          <a:r>
            <a:rPr lang="fr-FR" sz="1400" b="1" dirty="0"/>
            <a:t>Etudier les premiers résultats du baromètre (l’animateur)</a:t>
          </a:r>
        </a:p>
      </dgm:t>
    </dgm:pt>
    <dgm:pt modelId="{BA41E89D-AC79-4E70-9FC8-8E726B5BFF81}" type="parTrans" cxnId="{E379C9CD-22AC-42A3-9B95-D46C9CDC5C81}">
      <dgm:prSet/>
      <dgm:spPr/>
      <dgm:t>
        <a:bodyPr/>
        <a:lstStyle/>
        <a:p>
          <a:endParaRPr lang="fr-FR" sz="1400"/>
        </a:p>
      </dgm:t>
    </dgm:pt>
    <dgm:pt modelId="{2865E079-AF59-4109-86B0-AF28856A68EB}" type="sibTrans" cxnId="{E379C9CD-22AC-42A3-9B95-D46C9CDC5C81}">
      <dgm:prSet/>
      <dgm:spPr/>
      <dgm:t>
        <a:bodyPr/>
        <a:lstStyle/>
        <a:p>
          <a:endParaRPr lang="fr-FR" sz="1400"/>
        </a:p>
      </dgm:t>
    </dgm:pt>
    <dgm:pt modelId="{FDD0BC62-1BB8-43B3-A831-3B01E75E32A9}">
      <dgm:prSet phldrT="[Texte]" phldr="0" custT="1"/>
      <dgm:spPr/>
      <dgm:t>
        <a:bodyPr/>
        <a:lstStyle/>
        <a:p>
          <a:r>
            <a:rPr lang="fr-FR" sz="1400" dirty="0"/>
            <a:t>Valider institutionnellement l’engagement dans la réalisation du baromètre (adhésion STARAQS site)</a:t>
          </a:r>
        </a:p>
      </dgm:t>
    </dgm:pt>
    <dgm:pt modelId="{DB909A25-8D0C-4027-8042-857C13E89326}" type="parTrans" cxnId="{724AC93C-BF45-45DF-B6C8-96F4144C7F7A}">
      <dgm:prSet/>
      <dgm:spPr/>
      <dgm:t>
        <a:bodyPr/>
        <a:lstStyle/>
        <a:p>
          <a:endParaRPr lang="fr-FR" sz="1400"/>
        </a:p>
      </dgm:t>
    </dgm:pt>
    <dgm:pt modelId="{8227A4BA-4D75-4F7E-A5C4-E0A0187E90E5}" type="sibTrans" cxnId="{724AC93C-BF45-45DF-B6C8-96F4144C7F7A}">
      <dgm:prSet/>
      <dgm:spPr/>
      <dgm:t>
        <a:bodyPr/>
        <a:lstStyle/>
        <a:p>
          <a:endParaRPr lang="fr-FR" sz="1400"/>
        </a:p>
      </dgm:t>
    </dgm:pt>
    <dgm:pt modelId="{07C7BE0E-8783-427A-B714-D8A98C2B85F0}">
      <dgm:prSet phldrT="[Texte]" phldr="0" custT="1"/>
      <dgm:spPr/>
      <dgm:t>
        <a:bodyPr/>
        <a:lstStyle/>
        <a:p>
          <a:r>
            <a:rPr lang="fr-FR" sz="1400" dirty="0"/>
            <a:t>Définir le périmètre (unités de soins concernées) et choisir la période (dates début/fin)</a:t>
          </a:r>
        </a:p>
      </dgm:t>
    </dgm:pt>
    <dgm:pt modelId="{CA34E4A6-0F88-4790-9F59-3AF94EB1206C}" type="parTrans" cxnId="{CA4BF852-63A3-411D-8530-87E4697E8D97}">
      <dgm:prSet/>
      <dgm:spPr/>
      <dgm:t>
        <a:bodyPr/>
        <a:lstStyle/>
        <a:p>
          <a:endParaRPr lang="fr-FR" sz="1400"/>
        </a:p>
      </dgm:t>
    </dgm:pt>
    <dgm:pt modelId="{8210FEF7-AAA7-4340-9679-B647DA776AA2}" type="sibTrans" cxnId="{CA4BF852-63A3-411D-8530-87E4697E8D97}">
      <dgm:prSet/>
      <dgm:spPr/>
      <dgm:t>
        <a:bodyPr/>
        <a:lstStyle/>
        <a:p>
          <a:endParaRPr lang="fr-FR" sz="1400"/>
        </a:p>
      </dgm:t>
    </dgm:pt>
    <dgm:pt modelId="{D58F101E-8EBD-4F75-8735-2D7FD79EC5C4}">
      <dgm:prSet phldrT="[Texte]" phldr="0" custT="1"/>
      <dgm:spPr/>
      <dgm:t>
        <a:bodyPr/>
        <a:lstStyle/>
        <a:p>
          <a:r>
            <a:rPr lang="fr-FR" sz="1400" dirty="0"/>
            <a:t>Adapter les documents types pour informer les professionnels de l’intérêt de mesurer la culture qualité et sécurité des soins dans les unités concernées et des modalités de réalisation du baromètre </a:t>
          </a:r>
        </a:p>
      </dgm:t>
    </dgm:pt>
    <dgm:pt modelId="{99A52A57-88F0-4841-B9FA-7C2C71CD3849}" type="parTrans" cxnId="{80659E53-8B5B-48AB-B386-C0C88FA22BD1}">
      <dgm:prSet/>
      <dgm:spPr/>
      <dgm:t>
        <a:bodyPr/>
        <a:lstStyle/>
        <a:p>
          <a:endParaRPr lang="fr-FR" sz="1400"/>
        </a:p>
      </dgm:t>
    </dgm:pt>
    <dgm:pt modelId="{76C96FCA-BE61-4A59-B587-32E9BAC04C01}" type="sibTrans" cxnId="{80659E53-8B5B-48AB-B386-C0C88FA22BD1}">
      <dgm:prSet/>
      <dgm:spPr/>
      <dgm:t>
        <a:bodyPr/>
        <a:lstStyle/>
        <a:p>
          <a:endParaRPr lang="fr-FR" sz="1400"/>
        </a:p>
      </dgm:t>
    </dgm:pt>
    <dgm:pt modelId="{272F6C6B-D178-4E32-9517-0C36A89D56E8}">
      <dgm:prSet phldrT="[Texte]" phldr="0" custT="1"/>
      <dgm:spPr/>
      <dgm:t>
        <a:bodyPr/>
        <a:lstStyle/>
        <a:p>
          <a:r>
            <a:rPr lang="fr-FR" sz="1400" dirty="0"/>
            <a:t>L’animateur suit le nb de questionnaire remplis par les différentes fonctions, relance éventuelle</a:t>
          </a:r>
        </a:p>
      </dgm:t>
    </dgm:pt>
    <dgm:pt modelId="{2F5B5791-8D55-45BA-B5E1-CA293E507971}" type="parTrans" cxnId="{1D316E33-2A04-482E-BF08-356D72132368}">
      <dgm:prSet/>
      <dgm:spPr/>
      <dgm:t>
        <a:bodyPr/>
        <a:lstStyle/>
        <a:p>
          <a:endParaRPr lang="fr-FR" sz="1400"/>
        </a:p>
      </dgm:t>
    </dgm:pt>
    <dgm:pt modelId="{CF35A1A7-FF0D-4FA4-8F6F-A0F767FAFEBA}" type="sibTrans" cxnId="{1D316E33-2A04-482E-BF08-356D72132368}">
      <dgm:prSet/>
      <dgm:spPr/>
      <dgm:t>
        <a:bodyPr/>
        <a:lstStyle/>
        <a:p>
          <a:endParaRPr lang="fr-FR" sz="1400"/>
        </a:p>
      </dgm:t>
    </dgm:pt>
    <dgm:pt modelId="{F6C9EC1E-0FC4-4B3F-B860-D5B9175F8C4E}">
      <dgm:prSet phldrT="[Texte]" phldr="0" custT="1"/>
      <dgm:spPr/>
      <dgm:t>
        <a:bodyPr/>
        <a:lstStyle/>
        <a:p>
          <a:r>
            <a:rPr lang="fr-FR" sz="1400" b="0" dirty="0"/>
            <a:t>Editer le rapport automatique : prendre connaissance des scores (global et par thématiques), lire et synthétiser les commentaires et suggestions d’actions. Recenser les indicateurs disponibles de l’unité pour savoir interpréter.  Si seconde mesure, observer les évolutions</a:t>
          </a:r>
        </a:p>
      </dgm:t>
    </dgm:pt>
    <dgm:pt modelId="{7D847087-05AB-4F3C-9D99-BAD35961FC5B}" type="parTrans" cxnId="{0AE4D83E-548B-478D-9086-573E44ECEEDB}">
      <dgm:prSet/>
      <dgm:spPr/>
      <dgm:t>
        <a:bodyPr/>
        <a:lstStyle/>
        <a:p>
          <a:endParaRPr lang="fr-FR" sz="1400"/>
        </a:p>
      </dgm:t>
    </dgm:pt>
    <dgm:pt modelId="{938120A4-51F9-497B-9C48-69B31666164D}" type="sibTrans" cxnId="{0AE4D83E-548B-478D-9086-573E44ECEEDB}">
      <dgm:prSet/>
      <dgm:spPr/>
      <dgm:t>
        <a:bodyPr/>
        <a:lstStyle/>
        <a:p>
          <a:endParaRPr lang="fr-FR" sz="1400"/>
        </a:p>
      </dgm:t>
    </dgm:pt>
    <dgm:pt modelId="{FFAA47D2-14DB-4B90-8D7D-F6AD6D5F32DC}">
      <dgm:prSet phldrT="[Texte]" phldr="0" custT="1"/>
      <dgm:spPr/>
      <dgm:t>
        <a:bodyPr/>
        <a:lstStyle/>
        <a:p>
          <a:r>
            <a:rPr lang="fr-FR" sz="1400" dirty="0"/>
            <a:t>Convier des représentants des différentes catégories professionnelles à une réunion de 2h</a:t>
          </a:r>
        </a:p>
      </dgm:t>
    </dgm:pt>
    <dgm:pt modelId="{93CB85C0-578C-4ACD-8DE1-3249170D2E61}" type="parTrans" cxnId="{83D4DA82-90F3-4DD7-B8D4-D88DF36A6240}">
      <dgm:prSet/>
      <dgm:spPr/>
      <dgm:t>
        <a:bodyPr/>
        <a:lstStyle/>
        <a:p>
          <a:endParaRPr lang="fr-FR" sz="1400"/>
        </a:p>
      </dgm:t>
    </dgm:pt>
    <dgm:pt modelId="{21D9EC7D-E7E2-4FE6-B182-90E8C1220B23}" type="sibTrans" cxnId="{83D4DA82-90F3-4DD7-B8D4-D88DF36A6240}">
      <dgm:prSet/>
      <dgm:spPr/>
      <dgm:t>
        <a:bodyPr/>
        <a:lstStyle/>
        <a:p>
          <a:endParaRPr lang="fr-FR" sz="1400"/>
        </a:p>
      </dgm:t>
    </dgm:pt>
    <dgm:pt modelId="{FD2F722A-57C0-4FC1-ACD5-AF92D6041237}">
      <dgm:prSet phldrT="[Texte]" phldr="0" custT="1"/>
      <dgm:spPr/>
      <dgm:t>
        <a:bodyPr/>
        <a:lstStyle/>
        <a:p>
          <a:r>
            <a:rPr lang="fr-FR" sz="1400" dirty="0"/>
            <a:t>L’animateur transmet les actions prioritaires retenues sur les thématiques pour intégration dans le PAQSS</a:t>
          </a:r>
        </a:p>
      </dgm:t>
    </dgm:pt>
    <dgm:pt modelId="{8DE557D0-D664-403B-A4D2-D92A100E85AC}" type="parTrans" cxnId="{0C87FDA1-B8DC-48DD-AA65-03E336749FCA}">
      <dgm:prSet/>
      <dgm:spPr/>
      <dgm:t>
        <a:bodyPr/>
        <a:lstStyle/>
        <a:p>
          <a:endParaRPr lang="fr-FR" sz="1400"/>
        </a:p>
      </dgm:t>
    </dgm:pt>
    <dgm:pt modelId="{14F6246E-BD54-48CE-AB30-BEA2B403D851}" type="sibTrans" cxnId="{0C87FDA1-B8DC-48DD-AA65-03E336749FCA}">
      <dgm:prSet/>
      <dgm:spPr/>
      <dgm:t>
        <a:bodyPr/>
        <a:lstStyle/>
        <a:p>
          <a:endParaRPr lang="fr-FR" sz="1400"/>
        </a:p>
      </dgm:t>
    </dgm:pt>
    <dgm:pt modelId="{EE3F974E-DEB2-407F-B5DF-9C8152B2BBDC}">
      <dgm:prSet phldrT="[Texte]" phldr="0" custT="1"/>
      <dgm:spPr/>
      <dgm:t>
        <a:bodyPr/>
        <a:lstStyle/>
        <a:p>
          <a:r>
            <a:rPr lang="fr-FR" sz="1400" dirty="0"/>
            <a:t>Discuter en séance des résultats de chaque question et retenir collectivement les actions et priorités</a:t>
          </a:r>
        </a:p>
      </dgm:t>
    </dgm:pt>
    <dgm:pt modelId="{F0BC7294-66CA-4E3F-A674-07289A8D88FB}" type="parTrans" cxnId="{F451A0F1-E30E-433E-B6B5-239292E6F4A0}">
      <dgm:prSet/>
      <dgm:spPr/>
      <dgm:t>
        <a:bodyPr/>
        <a:lstStyle/>
        <a:p>
          <a:endParaRPr lang="fr-FR" sz="1400"/>
        </a:p>
      </dgm:t>
    </dgm:pt>
    <dgm:pt modelId="{5102AC3B-A88C-4B39-9083-4DACEDEE78C7}" type="sibTrans" cxnId="{F451A0F1-E30E-433E-B6B5-239292E6F4A0}">
      <dgm:prSet/>
      <dgm:spPr/>
      <dgm:t>
        <a:bodyPr/>
        <a:lstStyle/>
        <a:p>
          <a:endParaRPr lang="fr-FR" sz="1400"/>
        </a:p>
      </dgm:t>
    </dgm:pt>
    <dgm:pt modelId="{EE91BC83-A87F-4852-B015-1473F8D2BBD2}">
      <dgm:prSet phldrT="[Texte]" phldr="0" custT="1"/>
      <dgm:spPr/>
      <dgm:t>
        <a:bodyPr/>
        <a:lstStyle/>
        <a:p>
          <a:r>
            <a:rPr lang="fr-FR" sz="1400" dirty="0"/>
            <a:t>Identifier un pilote/animateur du baromètre (interlocuteur de la STARAQS)</a:t>
          </a:r>
        </a:p>
      </dgm:t>
    </dgm:pt>
    <dgm:pt modelId="{45225B3A-64BC-4CDF-9A34-293F09A287BF}" type="parTrans" cxnId="{5DD42903-18FF-49DB-BB49-CD1D9A692689}">
      <dgm:prSet/>
      <dgm:spPr/>
      <dgm:t>
        <a:bodyPr/>
        <a:lstStyle/>
        <a:p>
          <a:endParaRPr lang="fr-FR" sz="1400"/>
        </a:p>
      </dgm:t>
    </dgm:pt>
    <dgm:pt modelId="{3E4B5F4D-2C1D-4A78-A025-B52EF0176B77}" type="sibTrans" cxnId="{5DD42903-18FF-49DB-BB49-CD1D9A692689}">
      <dgm:prSet/>
      <dgm:spPr/>
      <dgm:t>
        <a:bodyPr/>
        <a:lstStyle/>
        <a:p>
          <a:endParaRPr lang="fr-FR" sz="1400"/>
        </a:p>
      </dgm:t>
    </dgm:pt>
    <dgm:pt modelId="{95FBBEC3-2A1B-4C16-BD77-5A69C15BA97B}" type="pres">
      <dgm:prSet presAssocID="{055E1E19-A84E-41F2-BE1E-6A741AE276A0}" presName="Name0" presStyleCnt="0">
        <dgm:presLayoutVars>
          <dgm:chMax val="7"/>
          <dgm:chPref val="7"/>
          <dgm:dir/>
        </dgm:presLayoutVars>
      </dgm:prSet>
      <dgm:spPr/>
    </dgm:pt>
    <dgm:pt modelId="{6D1843E3-7F8A-471A-BBFA-8A9287362AF2}" type="pres">
      <dgm:prSet presAssocID="{055E1E19-A84E-41F2-BE1E-6A741AE276A0}" presName="Name1" presStyleCnt="0"/>
      <dgm:spPr/>
    </dgm:pt>
    <dgm:pt modelId="{94D6E620-C2E7-42DE-84B8-12C630C7A826}" type="pres">
      <dgm:prSet presAssocID="{055E1E19-A84E-41F2-BE1E-6A741AE276A0}" presName="cycle" presStyleCnt="0"/>
      <dgm:spPr/>
    </dgm:pt>
    <dgm:pt modelId="{E5EAE2C0-8B99-492D-8926-8A84DA851B13}" type="pres">
      <dgm:prSet presAssocID="{055E1E19-A84E-41F2-BE1E-6A741AE276A0}" presName="srcNode" presStyleLbl="node1" presStyleIdx="0" presStyleCnt="6"/>
      <dgm:spPr/>
    </dgm:pt>
    <dgm:pt modelId="{3C74B83E-92DB-4412-81B8-C61EDF0B5CE5}" type="pres">
      <dgm:prSet presAssocID="{055E1E19-A84E-41F2-BE1E-6A741AE276A0}" presName="conn" presStyleLbl="parChTrans1D2" presStyleIdx="0" presStyleCnt="1"/>
      <dgm:spPr/>
    </dgm:pt>
    <dgm:pt modelId="{69B6693C-F5B8-4CC3-B465-6DE6DBE06B54}" type="pres">
      <dgm:prSet presAssocID="{055E1E19-A84E-41F2-BE1E-6A741AE276A0}" presName="extraNode" presStyleLbl="node1" presStyleIdx="0" presStyleCnt="6"/>
      <dgm:spPr/>
    </dgm:pt>
    <dgm:pt modelId="{A9E19F99-7FF2-45BA-A4DB-06054179663D}" type="pres">
      <dgm:prSet presAssocID="{055E1E19-A84E-41F2-BE1E-6A741AE276A0}" presName="dstNode" presStyleLbl="node1" presStyleIdx="0" presStyleCnt="6"/>
      <dgm:spPr/>
    </dgm:pt>
    <dgm:pt modelId="{CC1389F8-A64D-4981-AEB7-C722D6426A0C}" type="pres">
      <dgm:prSet presAssocID="{0BA7D436-9030-4B16-9AC8-E03BC457BAEA}" presName="text_1" presStyleLbl="node1" presStyleIdx="0" presStyleCnt="6" custScaleY="116016">
        <dgm:presLayoutVars>
          <dgm:bulletEnabled val="1"/>
        </dgm:presLayoutVars>
      </dgm:prSet>
      <dgm:spPr/>
    </dgm:pt>
    <dgm:pt modelId="{0177DDD4-3D28-435D-925E-197D3DBE2737}" type="pres">
      <dgm:prSet presAssocID="{0BA7D436-9030-4B16-9AC8-E03BC457BAEA}" presName="accent_1" presStyleCnt="0"/>
      <dgm:spPr/>
    </dgm:pt>
    <dgm:pt modelId="{CEFF6DBC-DDA0-4E0C-9D52-BD6828400584}" type="pres">
      <dgm:prSet presAssocID="{0BA7D436-9030-4B16-9AC8-E03BC457BAEA}" presName="accentRepeatNode" presStyleLbl="solidFgAcc1" presStyleIdx="0" presStyleCnt="6"/>
      <dgm:spPr/>
    </dgm:pt>
    <dgm:pt modelId="{7A67257F-5E4D-45E7-B8E4-1B5328098A07}" type="pres">
      <dgm:prSet presAssocID="{DD780F94-3B50-4A8C-9658-839896AFFAB0}" presName="text_2" presStyleLbl="node1" presStyleIdx="1" presStyleCnt="6" custScaleY="84881" custLinFactNeighborX="-44" custLinFactNeighborY="-15624">
        <dgm:presLayoutVars>
          <dgm:bulletEnabled val="1"/>
        </dgm:presLayoutVars>
      </dgm:prSet>
      <dgm:spPr/>
    </dgm:pt>
    <dgm:pt modelId="{FA977BBC-E230-4664-8F43-CE755AF496A0}" type="pres">
      <dgm:prSet presAssocID="{DD780F94-3B50-4A8C-9658-839896AFFAB0}" presName="accent_2" presStyleCnt="0"/>
      <dgm:spPr/>
    </dgm:pt>
    <dgm:pt modelId="{A2F3AF46-5B5D-4E92-B8A0-CFD37F383AC3}" type="pres">
      <dgm:prSet presAssocID="{DD780F94-3B50-4A8C-9658-839896AFFAB0}" presName="accentRepeatNode" presStyleLbl="solidFgAcc1" presStyleIdx="1" presStyleCnt="6" custLinFactNeighborX="-11625" custLinFactNeighborY="-4359"/>
      <dgm:spPr/>
    </dgm:pt>
    <dgm:pt modelId="{821C557C-DF92-41A2-821F-3FF236F396F5}" type="pres">
      <dgm:prSet presAssocID="{C9B60796-A6DC-4A4F-994B-471C5AB66DCC}" presName="text_3" presStyleLbl="node1" presStyleIdx="2" presStyleCnt="6" custScaleY="63321" custLinFactNeighborX="-680" custLinFactNeighborY="-42931">
        <dgm:presLayoutVars>
          <dgm:bulletEnabled val="1"/>
        </dgm:presLayoutVars>
      </dgm:prSet>
      <dgm:spPr/>
    </dgm:pt>
    <dgm:pt modelId="{A78F7291-BEFD-4542-96C5-2F52C047FB22}" type="pres">
      <dgm:prSet presAssocID="{C9B60796-A6DC-4A4F-994B-471C5AB66DCC}" presName="accent_3" presStyleCnt="0"/>
      <dgm:spPr/>
    </dgm:pt>
    <dgm:pt modelId="{4F3194D9-527A-47E4-9380-E1881C2FCA8D}" type="pres">
      <dgm:prSet presAssocID="{C9B60796-A6DC-4A4F-994B-471C5AB66DCC}" presName="accentRepeatNode" presStyleLbl="solidFgAcc1" presStyleIdx="2" presStyleCnt="6" custLinFactNeighborX="-4270" custLinFactNeighborY="-18330"/>
      <dgm:spPr/>
    </dgm:pt>
    <dgm:pt modelId="{E3315FEC-DDE6-46A7-8E03-50AC07794CEF}" type="pres">
      <dgm:prSet presAssocID="{46A3E2BB-19E5-4760-B546-F8A8B921CC9B}" presName="text_4" presStyleLbl="node1" presStyleIdx="3" presStyleCnt="6" custScaleY="124154" custLinFactNeighborX="-680" custLinFactNeighborY="-29871">
        <dgm:presLayoutVars>
          <dgm:bulletEnabled val="1"/>
        </dgm:presLayoutVars>
      </dgm:prSet>
      <dgm:spPr/>
    </dgm:pt>
    <dgm:pt modelId="{075C11BD-ED7B-488E-A82D-5B158F77C6E6}" type="pres">
      <dgm:prSet presAssocID="{46A3E2BB-19E5-4760-B546-F8A8B921CC9B}" presName="accent_4" presStyleCnt="0"/>
      <dgm:spPr/>
    </dgm:pt>
    <dgm:pt modelId="{2AFC3AB6-681E-406C-A90F-9D26E33AB62A}" type="pres">
      <dgm:prSet presAssocID="{46A3E2BB-19E5-4760-B546-F8A8B921CC9B}" presName="accentRepeatNode" presStyleLbl="solidFgAcc1" presStyleIdx="3" presStyleCnt="6" custLinFactNeighborY="-24701"/>
      <dgm:spPr/>
    </dgm:pt>
    <dgm:pt modelId="{104715A3-9532-4C9A-8388-26403EFAFEA6}" type="pres">
      <dgm:prSet presAssocID="{3630F1FB-184C-45BB-A8E0-460FBA6CC604}" presName="text_5" presStyleLbl="node1" presStyleIdx="4" presStyleCnt="6" custLinFactNeighborX="-44" custLinFactNeighborY="-34508">
        <dgm:presLayoutVars>
          <dgm:bulletEnabled val="1"/>
        </dgm:presLayoutVars>
      </dgm:prSet>
      <dgm:spPr/>
    </dgm:pt>
    <dgm:pt modelId="{C82D3DE8-DE95-4168-AFFD-33C5192112CA}" type="pres">
      <dgm:prSet presAssocID="{3630F1FB-184C-45BB-A8E0-460FBA6CC604}" presName="accent_5" presStyleCnt="0"/>
      <dgm:spPr/>
    </dgm:pt>
    <dgm:pt modelId="{372A6881-3B4A-4758-9CDF-E7C844E6F229}" type="pres">
      <dgm:prSet presAssocID="{3630F1FB-184C-45BB-A8E0-460FBA6CC604}" presName="accentRepeatNode" presStyleLbl="solidFgAcc1" presStyleIdx="4" presStyleCnt="6" custLinFactNeighborX="11625" custLinFactNeighborY="-32581"/>
      <dgm:spPr/>
    </dgm:pt>
    <dgm:pt modelId="{1EA28DFE-2BEA-4016-8454-1A730CD23C60}" type="pres">
      <dgm:prSet presAssocID="{1AD7DB8F-F316-431E-A3FE-690E0B0404CB}" presName="text_6" presStyleLbl="node1" presStyleIdx="5" presStyleCnt="6" custScaleX="96829" custScaleY="62251" custLinFactNeighborX="1394" custLinFactNeighborY="-82609">
        <dgm:presLayoutVars>
          <dgm:bulletEnabled val="1"/>
        </dgm:presLayoutVars>
      </dgm:prSet>
      <dgm:spPr/>
    </dgm:pt>
    <dgm:pt modelId="{1B6E1FD8-E90C-4CA3-B01E-5183550128F0}" type="pres">
      <dgm:prSet presAssocID="{1AD7DB8F-F316-431E-A3FE-690E0B0404CB}" presName="accent_6" presStyleCnt="0"/>
      <dgm:spPr/>
    </dgm:pt>
    <dgm:pt modelId="{95E53DA4-25D6-4395-AF91-87E3DCED80EF}" type="pres">
      <dgm:prSet presAssocID="{1AD7DB8F-F316-431E-A3FE-690E0B0404CB}" presName="accentRepeatNode" presStyleLbl="solidFgAcc1" presStyleIdx="5" presStyleCnt="6" custLinFactNeighborX="35216" custLinFactNeighborY="-50569"/>
      <dgm:spPr/>
    </dgm:pt>
  </dgm:ptLst>
  <dgm:cxnLst>
    <dgm:cxn modelId="{5DD42903-18FF-49DB-BB49-CD1D9A692689}" srcId="{0BA7D436-9030-4B16-9AC8-E03BC457BAEA}" destId="{EE91BC83-A87F-4852-B015-1473F8D2BBD2}" srcOrd="2" destOrd="0" parTransId="{45225B3A-64BC-4CDF-9A34-293F09A287BF}" sibTransId="{3E4B5F4D-2C1D-4A78-A025-B52EF0176B77}"/>
    <dgm:cxn modelId="{7A9B6606-7A4E-4A13-A281-1A17C3FF94B3}" type="presOf" srcId="{07C7BE0E-8783-427A-B714-D8A98C2B85F0}" destId="{CC1389F8-A64D-4981-AEB7-C722D6426A0C}" srcOrd="0" destOrd="2" presId="urn:microsoft.com/office/officeart/2008/layout/VerticalCurvedList"/>
    <dgm:cxn modelId="{A274F009-D7FE-475D-85A8-C589F0B68545}" srcId="{055E1E19-A84E-41F2-BE1E-6A741AE276A0}" destId="{1AD7DB8F-F316-431E-A3FE-690E0B0404CB}" srcOrd="5" destOrd="0" parTransId="{BD5C6338-4AA9-4A95-B654-A4B7DDB33069}" sibTransId="{6AC00D5B-CB56-469D-97CA-CE2A63102AC6}"/>
    <dgm:cxn modelId="{CB28AA12-B32F-4714-9863-10657984157E}" type="presOf" srcId="{F6C9EC1E-0FC4-4B3F-B860-D5B9175F8C4E}" destId="{E3315FEC-DDE6-46A7-8E03-50AC07794CEF}" srcOrd="0" destOrd="1" presId="urn:microsoft.com/office/officeart/2008/layout/VerticalCurvedList"/>
    <dgm:cxn modelId="{3315E114-DD7F-41CD-8851-DBB54EDD86A1}" type="presOf" srcId="{8227A4BA-4D75-4F7E-A5C4-E0A0187E90E5}" destId="{3C74B83E-92DB-4412-81B8-C61EDF0B5CE5}" srcOrd="0" destOrd="0" presId="urn:microsoft.com/office/officeart/2008/layout/VerticalCurvedList"/>
    <dgm:cxn modelId="{9F4DC518-2EFF-46B8-85DE-D4BF8A983DD3}" type="presOf" srcId="{FD2F722A-57C0-4FC1-ACD5-AF92D6041237}" destId="{1EA28DFE-2BEA-4016-8454-1A730CD23C60}" srcOrd="0" destOrd="1" presId="urn:microsoft.com/office/officeart/2008/layout/VerticalCurvedList"/>
    <dgm:cxn modelId="{7E0F301A-C2BD-4261-8690-480978DF1F9F}" type="presOf" srcId="{C9B60796-A6DC-4A4F-994B-471C5AB66DCC}" destId="{821C557C-DF92-41A2-821F-3FF236F396F5}" srcOrd="0" destOrd="0" presId="urn:microsoft.com/office/officeart/2008/layout/VerticalCurvedList"/>
    <dgm:cxn modelId="{1D316E33-2A04-482E-BF08-356D72132368}" srcId="{C9B60796-A6DC-4A4F-994B-471C5AB66DCC}" destId="{272F6C6B-D178-4E32-9517-0C36A89D56E8}" srcOrd="0" destOrd="0" parTransId="{2F5B5791-8D55-45BA-B5E1-CA293E507971}" sibTransId="{CF35A1A7-FF0D-4FA4-8F6F-A0F767FAFEBA}"/>
    <dgm:cxn modelId="{724AC93C-BF45-45DF-B6C8-96F4144C7F7A}" srcId="{0BA7D436-9030-4B16-9AC8-E03BC457BAEA}" destId="{FDD0BC62-1BB8-43B3-A831-3B01E75E32A9}" srcOrd="0" destOrd="0" parTransId="{DB909A25-8D0C-4027-8042-857C13E89326}" sibTransId="{8227A4BA-4D75-4F7E-A5C4-E0A0187E90E5}"/>
    <dgm:cxn modelId="{0AE4D83E-548B-478D-9086-573E44ECEEDB}" srcId="{46A3E2BB-19E5-4760-B546-F8A8B921CC9B}" destId="{F6C9EC1E-0FC4-4B3F-B860-D5B9175F8C4E}" srcOrd="0" destOrd="0" parTransId="{7D847087-05AB-4F3C-9D99-BAD35961FC5B}" sibTransId="{938120A4-51F9-497B-9C48-69B31666164D}"/>
    <dgm:cxn modelId="{1C650F45-1D3A-47BF-A46D-69042D84A185}" type="presOf" srcId="{D58F101E-8EBD-4F75-8735-2D7FD79EC5C4}" destId="{7A67257F-5E4D-45E7-B8E4-1B5328098A07}" srcOrd="0" destOrd="1" presId="urn:microsoft.com/office/officeart/2008/layout/VerticalCurvedList"/>
    <dgm:cxn modelId="{F7548F45-2450-49BF-8A20-784C4668170A}" type="presOf" srcId="{DD780F94-3B50-4A8C-9658-839896AFFAB0}" destId="{7A67257F-5E4D-45E7-B8E4-1B5328098A07}" srcOrd="0" destOrd="0" presId="urn:microsoft.com/office/officeart/2008/layout/VerticalCurvedList"/>
    <dgm:cxn modelId="{805B906F-03A6-411E-BC66-4DB8C16703CB}" srcId="{055E1E19-A84E-41F2-BE1E-6A741AE276A0}" destId="{DD780F94-3B50-4A8C-9658-839896AFFAB0}" srcOrd="1" destOrd="0" parTransId="{FC721F61-2EDC-4455-B4DC-B5AD643EE31D}" sibTransId="{F8E468C4-898B-4125-8D4D-A4411E7DD41A}"/>
    <dgm:cxn modelId="{01934550-0049-47B3-8D5E-7A79166BE91C}" srcId="{055E1E19-A84E-41F2-BE1E-6A741AE276A0}" destId="{3630F1FB-184C-45BB-A8E0-460FBA6CC604}" srcOrd="4" destOrd="0" parTransId="{DDA23B2E-9E7C-4E1E-BE72-33CE69BA5EB7}" sibTransId="{73B6F4A4-8216-4665-B343-F34CDD65B5A5}"/>
    <dgm:cxn modelId="{9A0C2472-80AF-4A6B-8401-D8B4C6279AD2}" srcId="{055E1E19-A84E-41F2-BE1E-6A741AE276A0}" destId="{0BA7D436-9030-4B16-9AC8-E03BC457BAEA}" srcOrd="0" destOrd="0" parTransId="{64979BDA-CE60-43F6-B94B-FF6B1EDDB06A}" sibTransId="{20BB4A9F-A3C0-4D2A-B18B-62D1E22B2B47}"/>
    <dgm:cxn modelId="{CA4BF852-63A3-411D-8530-87E4697E8D97}" srcId="{0BA7D436-9030-4B16-9AC8-E03BC457BAEA}" destId="{07C7BE0E-8783-427A-B714-D8A98C2B85F0}" srcOrd="1" destOrd="0" parTransId="{CA34E4A6-0F88-4790-9F59-3AF94EB1206C}" sibTransId="{8210FEF7-AAA7-4340-9679-B647DA776AA2}"/>
    <dgm:cxn modelId="{80659E53-8B5B-48AB-B386-C0C88FA22BD1}" srcId="{DD780F94-3B50-4A8C-9658-839896AFFAB0}" destId="{D58F101E-8EBD-4F75-8735-2D7FD79EC5C4}" srcOrd="0" destOrd="0" parTransId="{99A52A57-88F0-4841-B9FA-7C2C71CD3849}" sibTransId="{76C96FCA-BE61-4A59-B587-32E9BAC04C01}"/>
    <dgm:cxn modelId="{0B861D7C-9B92-4E7A-9C1C-B8459A448F07}" type="presOf" srcId="{055E1E19-A84E-41F2-BE1E-6A741AE276A0}" destId="{95FBBEC3-2A1B-4C16-BD77-5A69C15BA97B}" srcOrd="0" destOrd="0" presId="urn:microsoft.com/office/officeart/2008/layout/VerticalCurvedList"/>
    <dgm:cxn modelId="{83D4DA82-90F3-4DD7-B8D4-D88DF36A6240}" srcId="{3630F1FB-184C-45BB-A8E0-460FBA6CC604}" destId="{FFAA47D2-14DB-4B90-8D7D-F6AD6D5F32DC}" srcOrd="0" destOrd="0" parTransId="{93CB85C0-578C-4ACD-8DE1-3249170D2E61}" sibTransId="{21D9EC7D-E7E2-4FE6-B182-90E8C1220B23}"/>
    <dgm:cxn modelId="{FCEE678F-1D3A-498C-9C6D-E0F46CD11554}" type="presOf" srcId="{46A3E2BB-19E5-4760-B546-F8A8B921CC9B}" destId="{E3315FEC-DDE6-46A7-8E03-50AC07794CEF}" srcOrd="0" destOrd="0" presId="urn:microsoft.com/office/officeart/2008/layout/VerticalCurvedList"/>
    <dgm:cxn modelId="{0C87FDA1-B8DC-48DD-AA65-03E336749FCA}" srcId="{1AD7DB8F-F316-431E-A3FE-690E0B0404CB}" destId="{FD2F722A-57C0-4FC1-ACD5-AF92D6041237}" srcOrd="0" destOrd="0" parTransId="{8DE557D0-D664-403B-A4D2-D92A100E85AC}" sibTransId="{14F6246E-BD54-48CE-AB30-BEA2B403D851}"/>
    <dgm:cxn modelId="{6AE243A6-47FB-4828-A1D1-75B552CCB20D}" type="presOf" srcId="{FFAA47D2-14DB-4B90-8D7D-F6AD6D5F32DC}" destId="{104715A3-9532-4C9A-8388-26403EFAFEA6}" srcOrd="0" destOrd="1" presId="urn:microsoft.com/office/officeart/2008/layout/VerticalCurvedList"/>
    <dgm:cxn modelId="{EF9E1AAB-458D-440A-A0B8-3CFF0BA3C0CE}" type="presOf" srcId="{3630F1FB-184C-45BB-A8E0-460FBA6CC604}" destId="{104715A3-9532-4C9A-8388-26403EFAFEA6}" srcOrd="0" destOrd="0" presId="urn:microsoft.com/office/officeart/2008/layout/VerticalCurvedList"/>
    <dgm:cxn modelId="{288439C3-094D-4B0F-A46D-908D805E60A4}" type="presOf" srcId="{0BA7D436-9030-4B16-9AC8-E03BC457BAEA}" destId="{CC1389F8-A64D-4981-AEB7-C722D6426A0C}" srcOrd="0" destOrd="0" presId="urn:microsoft.com/office/officeart/2008/layout/VerticalCurvedList"/>
    <dgm:cxn modelId="{28D425C6-C866-46CD-91CF-0B8AF4DE88E8}" type="presOf" srcId="{272F6C6B-D178-4E32-9517-0C36A89D56E8}" destId="{821C557C-DF92-41A2-821F-3FF236F396F5}" srcOrd="0" destOrd="1" presId="urn:microsoft.com/office/officeart/2008/layout/VerticalCurvedList"/>
    <dgm:cxn modelId="{B5544ACD-38A6-48AD-B837-51E9E1210D06}" srcId="{055E1E19-A84E-41F2-BE1E-6A741AE276A0}" destId="{C9B60796-A6DC-4A4F-994B-471C5AB66DCC}" srcOrd="2" destOrd="0" parTransId="{30855C70-E4A1-4664-AE42-233DD7544B29}" sibTransId="{C513F402-D56C-4D40-98E3-A90D81452FCB}"/>
    <dgm:cxn modelId="{E379C9CD-22AC-42A3-9B95-D46C9CDC5C81}" srcId="{055E1E19-A84E-41F2-BE1E-6A741AE276A0}" destId="{46A3E2BB-19E5-4760-B546-F8A8B921CC9B}" srcOrd="3" destOrd="0" parTransId="{BA41E89D-AC79-4E70-9FC8-8E726B5BFF81}" sibTransId="{2865E079-AF59-4109-86B0-AF28856A68EB}"/>
    <dgm:cxn modelId="{ACEDAED9-6148-4183-ADFC-A40B63924FD7}" type="presOf" srcId="{FDD0BC62-1BB8-43B3-A831-3B01E75E32A9}" destId="{CC1389F8-A64D-4981-AEB7-C722D6426A0C}" srcOrd="0" destOrd="1" presId="urn:microsoft.com/office/officeart/2008/layout/VerticalCurvedList"/>
    <dgm:cxn modelId="{927FCCE6-5CB1-4EC3-A0C7-F93EAD8C14CE}" type="presOf" srcId="{EE91BC83-A87F-4852-B015-1473F8D2BBD2}" destId="{CC1389F8-A64D-4981-AEB7-C722D6426A0C}" srcOrd="0" destOrd="3" presId="urn:microsoft.com/office/officeart/2008/layout/VerticalCurvedList"/>
    <dgm:cxn modelId="{F451A0F1-E30E-433E-B6B5-239292E6F4A0}" srcId="{3630F1FB-184C-45BB-A8E0-460FBA6CC604}" destId="{EE3F974E-DEB2-407F-B5DF-9C8152B2BBDC}" srcOrd="1" destOrd="0" parTransId="{F0BC7294-66CA-4E3F-A674-07289A8D88FB}" sibTransId="{5102AC3B-A88C-4B39-9083-4DACEDEE78C7}"/>
    <dgm:cxn modelId="{F9CA58F8-9AC2-4503-90EC-F4A6D621D563}" type="presOf" srcId="{EE3F974E-DEB2-407F-B5DF-9C8152B2BBDC}" destId="{104715A3-9532-4C9A-8388-26403EFAFEA6}" srcOrd="0" destOrd="2" presId="urn:microsoft.com/office/officeart/2008/layout/VerticalCurvedList"/>
    <dgm:cxn modelId="{2764CEFE-2886-414E-A9C7-000CE802F882}" type="presOf" srcId="{1AD7DB8F-F316-431E-A3FE-690E0B0404CB}" destId="{1EA28DFE-2BEA-4016-8454-1A730CD23C60}" srcOrd="0" destOrd="0" presId="urn:microsoft.com/office/officeart/2008/layout/VerticalCurvedList"/>
    <dgm:cxn modelId="{2C227F87-584E-4435-BFD7-C1F658506B78}" type="presParOf" srcId="{95FBBEC3-2A1B-4C16-BD77-5A69C15BA97B}" destId="{6D1843E3-7F8A-471A-BBFA-8A9287362AF2}" srcOrd="0" destOrd="0" presId="urn:microsoft.com/office/officeart/2008/layout/VerticalCurvedList"/>
    <dgm:cxn modelId="{7AA3FFD9-97D1-4879-A8D5-60ABB83135FC}" type="presParOf" srcId="{6D1843E3-7F8A-471A-BBFA-8A9287362AF2}" destId="{94D6E620-C2E7-42DE-84B8-12C630C7A826}" srcOrd="0" destOrd="0" presId="urn:microsoft.com/office/officeart/2008/layout/VerticalCurvedList"/>
    <dgm:cxn modelId="{BB7BAC74-A1F1-4762-8BB9-3F86BCDCA5C5}" type="presParOf" srcId="{94D6E620-C2E7-42DE-84B8-12C630C7A826}" destId="{E5EAE2C0-8B99-492D-8926-8A84DA851B13}" srcOrd="0" destOrd="0" presId="urn:microsoft.com/office/officeart/2008/layout/VerticalCurvedList"/>
    <dgm:cxn modelId="{94C5871B-8747-40A2-9EC2-CEEBB8F49995}" type="presParOf" srcId="{94D6E620-C2E7-42DE-84B8-12C630C7A826}" destId="{3C74B83E-92DB-4412-81B8-C61EDF0B5CE5}" srcOrd="1" destOrd="0" presId="urn:microsoft.com/office/officeart/2008/layout/VerticalCurvedList"/>
    <dgm:cxn modelId="{13868DA6-602D-4C30-BD08-1DD708BE027D}" type="presParOf" srcId="{94D6E620-C2E7-42DE-84B8-12C630C7A826}" destId="{69B6693C-F5B8-4CC3-B465-6DE6DBE06B54}" srcOrd="2" destOrd="0" presId="urn:microsoft.com/office/officeart/2008/layout/VerticalCurvedList"/>
    <dgm:cxn modelId="{3C413555-A1DE-4D70-A6A3-C08A57620432}" type="presParOf" srcId="{94D6E620-C2E7-42DE-84B8-12C630C7A826}" destId="{A9E19F99-7FF2-45BA-A4DB-06054179663D}" srcOrd="3" destOrd="0" presId="urn:microsoft.com/office/officeart/2008/layout/VerticalCurvedList"/>
    <dgm:cxn modelId="{FE73E39B-25D6-47E5-B331-9A9872FB322F}" type="presParOf" srcId="{6D1843E3-7F8A-471A-BBFA-8A9287362AF2}" destId="{CC1389F8-A64D-4981-AEB7-C722D6426A0C}" srcOrd="1" destOrd="0" presId="urn:microsoft.com/office/officeart/2008/layout/VerticalCurvedList"/>
    <dgm:cxn modelId="{BCC41DFB-DA3B-4716-8D18-6F0FF3E62F46}" type="presParOf" srcId="{6D1843E3-7F8A-471A-BBFA-8A9287362AF2}" destId="{0177DDD4-3D28-435D-925E-197D3DBE2737}" srcOrd="2" destOrd="0" presId="urn:microsoft.com/office/officeart/2008/layout/VerticalCurvedList"/>
    <dgm:cxn modelId="{0A25CD46-00B9-4368-83A2-5673AF1C3EDB}" type="presParOf" srcId="{0177DDD4-3D28-435D-925E-197D3DBE2737}" destId="{CEFF6DBC-DDA0-4E0C-9D52-BD6828400584}" srcOrd="0" destOrd="0" presId="urn:microsoft.com/office/officeart/2008/layout/VerticalCurvedList"/>
    <dgm:cxn modelId="{8D4BFDEA-477F-4820-BE8E-8814725CA424}" type="presParOf" srcId="{6D1843E3-7F8A-471A-BBFA-8A9287362AF2}" destId="{7A67257F-5E4D-45E7-B8E4-1B5328098A07}" srcOrd="3" destOrd="0" presId="urn:microsoft.com/office/officeart/2008/layout/VerticalCurvedList"/>
    <dgm:cxn modelId="{3973526D-96D7-4752-8947-9F9979B1BABC}" type="presParOf" srcId="{6D1843E3-7F8A-471A-BBFA-8A9287362AF2}" destId="{FA977BBC-E230-4664-8F43-CE755AF496A0}" srcOrd="4" destOrd="0" presId="urn:microsoft.com/office/officeart/2008/layout/VerticalCurvedList"/>
    <dgm:cxn modelId="{882C7A53-FED7-4199-BC01-7878270DE714}" type="presParOf" srcId="{FA977BBC-E230-4664-8F43-CE755AF496A0}" destId="{A2F3AF46-5B5D-4E92-B8A0-CFD37F383AC3}" srcOrd="0" destOrd="0" presId="urn:microsoft.com/office/officeart/2008/layout/VerticalCurvedList"/>
    <dgm:cxn modelId="{137F8C90-1418-4D65-BD9E-8C4733EFB5ED}" type="presParOf" srcId="{6D1843E3-7F8A-471A-BBFA-8A9287362AF2}" destId="{821C557C-DF92-41A2-821F-3FF236F396F5}" srcOrd="5" destOrd="0" presId="urn:microsoft.com/office/officeart/2008/layout/VerticalCurvedList"/>
    <dgm:cxn modelId="{6657D618-4973-4622-975C-CF4D0233ECA9}" type="presParOf" srcId="{6D1843E3-7F8A-471A-BBFA-8A9287362AF2}" destId="{A78F7291-BEFD-4542-96C5-2F52C047FB22}" srcOrd="6" destOrd="0" presId="urn:microsoft.com/office/officeart/2008/layout/VerticalCurvedList"/>
    <dgm:cxn modelId="{02F559A5-5CC8-4A72-9A23-DE6C4949D717}" type="presParOf" srcId="{A78F7291-BEFD-4542-96C5-2F52C047FB22}" destId="{4F3194D9-527A-47E4-9380-E1881C2FCA8D}" srcOrd="0" destOrd="0" presId="urn:microsoft.com/office/officeart/2008/layout/VerticalCurvedList"/>
    <dgm:cxn modelId="{382D24C6-189A-4A21-B493-08629C467F2C}" type="presParOf" srcId="{6D1843E3-7F8A-471A-BBFA-8A9287362AF2}" destId="{E3315FEC-DDE6-46A7-8E03-50AC07794CEF}" srcOrd="7" destOrd="0" presId="urn:microsoft.com/office/officeart/2008/layout/VerticalCurvedList"/>
    <dgm:cxn modelId="{6D33AD9B-4BAE-4099-A8FA-D7991FB0FBB8}" type="presParOf" srcId="{6D1843E3-7F8A-471A-BBFA-8A9287362AF2}" destId="{075C11BD-ED7B-488E-A82D-5B158F77C6E6}" srcOrd="8" destOrd="0" presId="urn:microsoft.com/office/officeart/2008/layout/VerticalCurvedList"/>
    <dgm:cxn modelId="{2120BEAF-AAC0-421E-83B3-DDB4AF169D09}" type="presParOf" srcId="{075C11BD-ED7B-488E-A82D-5B158F77C6E6}" destId="{2AFC3AB6-681E-406C-A90F-9D26E33AB62A}" srcOrd="0" destOrd="0" presId="urn:microsoft.com/office/officeart/2008/layout/VerticalCurvedList"/>
    <dgm:cxn modelId="{6FF3211B-E00F-4FB8-9017-E9061F094C93}" type="presParOf" srcId="{6D1843E3-7F8A-471A-BBFA-8A9287362AF2}" destId="{104715A3-9532-4C9A-8388-26403EFAFEA6}" srcOrd="9" destOrd="0" presId="urn:microsoft.com/office/officeart/2008/layout/VerticalCurvedList"/>
    <dgm:cxn modelId="{4C2C02A6-E6A2-4946-9B87-2744B99B0AA7}" type="presParOf" srcId="{6D1843E3-7F8A-471A-BBFA-8A9287362AF2}" destId="{C82D3DE8-DE95-4168-AFFD-33C5192112CA}" srcOrd="10" destOrd="0" presId="urn:microsoft.com/office/officeart/2008/layout/VerticalCurvedList"/>
    <dgm:cxn modelId="{CE544203-FAD1-405D-B1A5-5C7F5F6C0E62}" type="presParOf" srcId="{C82D3DE8-DE95-4168-AFFD-33C5192112CA}" destId="{372A6881-3B4A-4758-9CDF-E7C844E6F229}" srcOrd="0" destOrd="0" presId="urn:microsoft.com/office/officeart/2008/layout/VerticalCurvedList"/>
    <dgm:cxn modelId="{8EF2E11D-C2EB-44CC-BBCC-44AFFA270A7F}" type="presParOf" srcId="{6D1843E3-7F8A-471A-BBFA-8A9287362AF2}" destId="{1EA28DFE-2BEA-4016-8454-1A730CD23C60}" srcOrd="11" destOrd="0" presId="urn:microsoft.com/office/officeart/2008/layout/VerticalCurvedList"/>
    <dgm:cxn modelId="{4167A1E7-4A06-42BC-B25A-69B7C6E2C0EF}" type="presParOf" srcId="{6D1843E3-7F8A-471A-BBFA-8A9287362AF2}" destId="{1B6E1FD8-E90C-4CA3-B01E-5183550128F0}" srcOrd="12" destOrd="0" presId="urn:microsoft.com/office/officeart/2008/layout/VerticalCurvedList"/>
    <dgm:cxn modelId="{89D62533-CD4A-4CEC-97FB-79C98A989809}" type="presParOf" srcId="{1B6E1FD8-E90C-4CA3-B01E-5183550128F0}" destId="{95E53DA4-25D6-4395-AF91-87E3DCED80E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4B83E-92DB-4412-81B8-C61EDF0B5CE5}">
      <dsp:nvSpPr>
        <dsp:cNvPr id="0" name=""/>
        <dsp:cNvSpPr/>
      </dsp:nvSpPr>
      <dsp:spPr>
        <a:xfrm>
          <a:off x="-9009565" y="-1376142"/>
          <a:ext cx="10721715" cy="10721715"/>
        </a:xfrm>
        <a:prstGeom prst="blockArc">
          <a:avLst>
            <a:gd name="adj1" fmla="val 18900000"/>
            <a:gd name="adj2" fmla="val 2700000"/>
            <a:gd name="adj3" fmla="val 201"/>
          </a:avLst>
        </a:pr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1389F8-A64D-4981-AEB7-C722D6426A0C}">
      <dsp:nvSpPr>
        <dsp:cNvPr id="0" name=""/>
        <dsp:cNvSpPr/>
      </dsp:nvSpPr>
      <dsp:spPr>
        <a:xfrm>
          <a:off x="637952" y="352481"/>
          <a:ext cx="9034739" cy="973399"/>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5973" tIns="35560" rIns="35560" bIns="35560" numCol="1" spcCol="1270" anchor="t" anchorCtr="0">
          <a:noAutofit/>
        </a:bodyPr>
        <a:lstStyle/>
        <a:p>
          <a:pPr marL="0" lvl="0" indent="0" algn="l" defTabSz="622300">
            <a:lnSpc>
              <a:spcPct val="90000"/>
            </a:lnSpc>
            <a:spcBef>
              <a:spcPct val="0"/>
            </a:spcBef>
            <a:spcAft>
              <a:spcPct val="35000"/>
            </a:spcAft>
            <a:buNone/>
          </a:pPr>
          <a:r>
            <a:rPr lang="fr-FR" sz="1400" b="1" kern="1200" dirty="0"/>
            <a:t>Décider et s’organiser (direction, PCME, service qualité, encadrement)</a:t>
          </a:r>
        </a:p>
        <a:p>
          <a:pPr marL="114300" lvl="1" indent="-114300" algn="l" defTabSz="622300">
            <a:lnSpc>
              <a:spcPct val="90000"/>
            </a:lnSpc>
            <a:spcBef>
              <a:spcPct val="0"/>
            </a:spcBef>
            <a:spcAft>
              <a:spcPct val="15000"/>
            </a:spcAft>
            <a:buChar char="•"/>
          </a:pPr>
          <a:r>
            <a:rPr lang="fr-FR" sz="1400" kern="1200" dirty="0"/>
            <a:t>Valider institutionnellement l’engagement dans la réalisation du baromètre (adhésion STARAQS site)</a:t>
          </a:r>
        </a:p>
        <a:p>
          <a:pPr marL="114300" lvl="1" indent="-114300" algn="l" defTabSz="622300">
            <a:lnSpc>
              <a:spcPct val="90000"/>
            </a:lnSpc>
            <a:spcBef>
              <a:spcPct val="0"/>
            </a:spcBef>
            <a:spcAft>
              <a:spcPct val="15000"/>
            </a:spcAft>
            <a:buChar char="•"/>
          </a:pPr>
          <a:r>
            <a:rPr lang="fr-FR" sz="1400" kern="1200" dirty="0"/>
            <a:t>Définir le périmètre (unités de soins concernées) et choisir la période (dates début/fin)</a:t>
          </a:r>
        </a:p>
        <a:p>
          <a:pPr marL="114300" lvl="1" indent="-114300" algn="l" defTabSz="622300">
            <a:lnSpc>
              <a:spcPct val="90000"/>
            </a:lnSpc>
            <a:spcBef>
              <a:spcPct val="0"/>
            </a:spcBef>
            <a:spcAft>
              <a:spcPct val="15000"/>
            </a:spcAft>
            <a:buChar char="•"/>
          </a:pPr>
          <a:r>
            <a:rPr lang="fr-FR" sz="1400" kern="1200" dirty="0"/>
            <a:t>Identifier un pilote/animateur du baromètre (interlocuteur de la STARAQS)</a:t>
          </a:r>
        </a:p>
      </dsp:txBody>
      <dsp:txXfrm>
        <a:off x="637952" y="352481"/>
        <a:ext cx="9034739" cy="973399"/>
      </dsp:txXfrm>
    </dsp:sp>
    <dsp:sp modelId="{CEFF6DBC-DDA0-4E0C-9D52-BD6828400584}">
      <dsp:nvSpPr>
        <dsp:cNvPr id="0" name=""/>
        <dsp:cNvSpPr/>
      </dsp:nvSpPr>
      <dsp:spPr>
        <a:xfrm>
          <a:off x="113564" y="314792"/>
          <a:ext cx="1048777" cy="10487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A67257F-5E4D-45E7-B8E4-1B5328098A07}">
      <dsp:nvSpPr>
        <dsp:cNvPr id="0" name=""/>
        <dsp:cNvSpPr/>
      </dsp:nvSpPr>
      <dsp:spPr>
        <a:xfrm>
          <a:off x="1324434" y="1610380"/>
          <a:ext cx="8344586" cy="712170"/>
        </a:xfrm>
        <a:prstGeom prst="rect">
          <a:avLst/>
        </a:prstGeom>
        <a:gradFill rotWithShape="0">
          <a:gsLst>
            <a:gs pos="0">
              <a:schemeClr val="accent1">
                <a:shade val="80000"/>
                <a:hueOff val="49920"/>
                <a:satOff val="-800"/>
                <a:lumOff val="5865"/>
                <a:alphaOff val="0"/>
                <a:lumMod val="110000"/>
                <a:satMod val="105000"/>
                <a:tint val="67000"/>
              </a:schemeClr>
            </a:gs>
            <a:gs pos="50000">
              <a:schemeClr val="accent1">
                <a:shade val="80000"/>
                <a:hueOff val="49920"/>
                <a:satOff val="-800"/>
                <a:lumOff val="5865"/>
                <a:alphaOff val="0"/>
                <a:lumMod val="105000"/>
                <a:satMod val="103000"/>
                <a:tint val="73000"/>
              </a:schemeClr>
            </a:gs>
            <a:gs pos="100000">
              <a:schemeClr val="accent1">
                <a:shade val="80000"/>
                <a:hueOff val="49920"/>
                <a:satOff val="-800"/>
                <a:lumOff val="58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5973" tIns="35560" rIns="35560" bIns="35560" numCol="1" spcCol="1270" anchor="t" anchorCtr="0">
          <a:noAutofit/>
        </a:bodyPr>
        <a:lstStyle/>
        <a:p>
          <a:pPr marL="0" lvl="0" indent="0" algn="l" defTabSz="622300">
            <a:lnSpc>
              <a:spcPct val="90000"/>
            </a:lnSpc>
            <a:spcBef>
              <a:spcPct val="0"/>
            </a:spcBef>
            <a:spcAft>
              <a:spcPct val="35000"/>
            </a:spcAft>
            <a:buNone/>
          </a:pPr>
          <a:r>
            <a:rPr lang="fr-FR" sz="1400" b="1" kern="1200" dirty="0"/>
            <a:t>Informer les personnes concernées (l’animateur)</a:t>
          </a:r>
        </a:p>
        <a:p>
          <a:pPr marL="114300" lvl="1" indent="-114300" algn="l" defTabSz="622300">
            <a:lnSpc>
              <a:spcPct val="90000"/>
            </a:lnSpc>
            <a:spcBef>
              <a:spcPct val="0"/>
            </a:spcBef>
            <a:spcAft>
              <a:spcPct val="15000"/>
            </a:spcAft>
            <a:buChar char="•"/>
          </a:pPr>
          <a:r>
            <a:rPr lang="fr-FR" sz="1400" kern="1200" dirty="0"/>
            <a:t>Adapter les documents types pour informer les professionnels de l’intérêt de mesurer la culture qualité et sécurité des soins dans les unités concernées et des modalités de réalisation du baromètre </a:t>
          </a:r>
        </a:p>
      </dsp:txBody>
      <dsp:txXfrm>
        <a:off x="1324434" y="1610380"/>
        <a:ext cx="8344586" cy="712170"/>
      </dsp:txXfrm>
    </dsp:sp>
    <dsp:sp modelId="{A2F3AF46-5B5D-4E92-B8A0-CFD37F383AC3}">
      <dsp:nvSpPr>
        <dsp:cNvPr id="0" name=""/>
        <dsp:cNvSpPr/>
      </dsp:nvSpPr>
      <dsp:spPr>
        <a:xfrm>
          <a:off x="681796" y="1527449"/>
          <a:ext cx="1048777" cy="10487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49920"/>
              <a:satOff val="-800"/>
              <a:lumOff val="5865"/>
              <a:alphaOff val="0"/>
            </a:schemeClr>
          </a:solidFill>
          <a:prstDash val="solid"/>
          <a:miter lim="800000"/>
        </a:ln>
        <a:effectLst/>
      </dsp:spPr>
      <dsp:style>
        <a:lnRef idx="1">
          <a:scrgbClr r="0" g="0" b="0"/>
        </a:lnRef>
        <a:fillRef idx="2">
          <a:scrgbClr r="0" g="0" b="0"/>
        </a:fillRef>
        <a:effectRef idx="0">
          <a:scrgbClr r="0" g="0" b="0"/>
        </a:effectRef>
        <a:fontRef idx="minor"/>
      </dsp:style>
    </dsp:sp>
    <dsp:sp modelId="{821C557C-DF92-41A2-821F-3FF236F396F5}">
      <dsp:nvSpPr>
        <dsp:cNvPr id="0" name=""/>
        <dsp:cNvSpPr/>
      </dsp:nvSpPr>
      <dsp:spPr>
        <a:xfrm>
          <a:off x="1589097" y="2730088"/>
          <a:ext cx="8028997" cy="531276"/>
        </a:xfrm>
        <a:prstGeom prst="rect">
          <a:avLst/>
        </a:prstGeom>
        <a:gradFill rotWithShape="0">
          <a:gsLst>
            <a:gs pos="0">
              <a:schemeClr val="accent1">
                <a:shade val="80000"/>
                <a:hueOff val="99840"/>
                <a:satOff val="-1600"/>
                <a:lumOff val="11731"/>
                <a:alphaOff val="0"/>
                <a:lumMod val="110000"/>
                <a:satMod val="105000"/>
                <a:tint val="67000"/>
              </a:schemeClr>
            </a:gs>
            <a:gs pos="50000">
              <a:schemeClr val="accent1">
                <a:shade val="80000"/>
                <a:hueOff val="99840"/>
                <a:satOff val="-1600"/>
                <a:lumOff val="11731"/>
                <a:alphaOff val="0"/>
                <a:lumMod val="105000"/>
                <a:satMod val="103000"/>
                <a:tint val="73000"/>
              </a:schemeClr>
            </a:gs>
            <a:gs pos="100000">
              <a:schemeClr val="accent1">
                <a:shade val="80000"/>
                <a:hueOff val="99840"/>
                <a:satOff val="-1600"/>
                <a:lumOff val="1173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5973" tIns="35560" rIns="35560" bIns="35560" numCol="1" spcCol="1270" anchor="t" anchorCtr="0">
          <a:noAutofit/>
        </a:bodyPr>
        <a:lstStyle/>
        <a:p>
          <a:pPr marL="0" lvl="0" indent="0" algn="l" defTabSz="622300">
            <a:lnSpc>
              <a:spcPct val="90000"/>
            </a:lnSpc>
            <a:spcBef>
              <a:spcPct val="0"/>
            </a:spcBef>
            <a:spcAft>
              <a:spcPct val="35000"/>
            </a:spcAft>
            <a:buNone/>
          </a:pPr>
          <a:r>
            <a:rPr lang="fr-FR" sz="1400" b="1" kern="1200" dirty="0"/>
            <a:t>Remplir le questionnaire du baromètre (tous les professionnels)</a:t>
          </a:r>
        </a:p>
        <a:p>
          <a:pPr marL="114300" lvl="1" indent="-114300" algn="l" defTabSz="622300">
            <a:lnSpc>
              <a:spcPct val="90000"/>
            </a:lnSpc>
            <a:spcBef>
              <a:spcPct val="0"/>
            </a:spcBef>
            <a:spcAft>
              <a:spcPct val="15000"/>
            </a:spcAft>
            <a:buChar char="•"/>
          </a:pPr>
          <a:r>
            <a:rPr lang="fr-FR" sz="1400" kern="1200" dirty="0"/>
            <a:t>L’animateur suit le nb de questionnaire remplis par les différentes fonctions, relance éventuelle</a:t>
          </a:r>
        </a:p>
      </dsp:txBody>
      <dsp:txXfrm>
        <a:off x="1589097" y="2730088"/>
        <a:ext cx="8028997" cy="531276"/>
      </dsp:txXfrm>
    </dsp:sp>
    <dsp:sp modelId="{4F3194D9-527A-47E4-9380-E1881C2FCA8D}">
      <dsp:nvSpPr>
        <dsp:cNvPr id="0" name=""/>
        <dsp:cNvSpPr/>
      </dsp:nvSpPr>
      <dsp:spPr>
        <a:xfrm>
          <a:off x="1074523" y="2639297"/>
          <a:ext cx="1048777" cy="10487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99840"/>
              <a:satOff val="-1600"/>
              <a:lumOff val="11731"/>
              <a:alphaOff val="0"/>
            </a:schemeClr>
          </a:solidFill>
          <a:prstDash val="solid"/>
          <a:miter lim="800000"/>
        </a:ln>
        <a:effectLst/>
      </dsp:spPr>
      <dsp:style>
        <a:lnRef idx="1">
          <a:scrgbClr r="0" g="0" b="0"/>
        </a:lnRef>
        <a:fillRef idx="2">
          <a:scrgbClr r="0" g="0" b="0"/>
        </a:fillRef>
        <a:effectRef idx="0">
          <a:scrgbClr r="0" g="0" b="0"/>
        </a:effectRef>
        <a:fontRef idx="minor"/>
      </dsp:style>
    </dsp:sp>
    <dsp:sp modelId="{E3315FEC-DDE6-46A7-8E03-50AC07794CEF}">
      <dsp:nvSpPr>
        <dsp:cNvPr id="0" name=""/>
        <dsp:cNvSpPr/>
      </dsp:nvSpPr>
      <dsp:spPr>
        <a:xfrm>
          <a:off x="1589097" y="3842039"/>
          <a:ext cx="8028997" cy="1041678"/>
        </a:xfrm>
        <a:prstGeom prst="rect">
          <a:avLst/>
        </a:prstGeom>
        <a:gradFill rotWithShape="0">
          <a:gsLst>
            <a:gs pos="0">
              <a:schemeClr val="accent1">
                <a:shade val="80000"/>
                <a:hueOff val="149760"/>
                <a:satOff val="-2401"/>
                <a:lumOff val="17596"/>
                <a:alphaOff val="0"/>
                <a:lumMod val="110000"/>
                <a:satMod val="105000"/>
                <a:tint val="67000"/>
              </a:schemeClr>
            </a:gs>
            <a:gs pos="50000">
              <a:schemeClr val="accent1">
                <a:shade val="80000"/>
                <a:hueOff val="149760"/>
                <a:satOff val="-2401"/>
                <a:lumOff val="17596"/>
                <a:alphaOff val="0"/>
                <a:lumMod val="105000"/>
                <a:satMod val="103000"/>
                <a:tint val="73000"/>
              </a:schemeClr>
            </a:gs>
            <a:gs pos="100000">
              <a:schemeClr val="accent1">
                <a:shade val="80000"/>
                <a:hueOff val="149760"/>
                <a:satOff val="-2401"/>
                <a:lumOff val="1759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5973" tIns="35560" rIns="35560" bIns="35560" numCol="1" spcCol="1270" anchor="t" anchorCtr="0">
          <a:noAutofit/>
        </a:bodyPr>
        <a:lstStyle/>
        <a:p>
          <a:pPr marL="0" lvl="0" indent="0" algn="l" defTabSz="622300">
            <a:lnSpc>
              <a:spcPct val="90000"/>
            </a:lnSpc>
            <a:spcBef>
              <a:spcPct val="0"/>
            </a:spcBef>
            <a:spcAft>
              <a:spcPct val="35000"/>
            </a:spcAft>
            <a:buNone/>
          </a:pPr>
          <a:r>
            <a:rPr lang="fr-FR" sz="1400" b="1" kern="1200" dirty="0"/>
            <a:t>Etudier les premiers résultats du baromètre (l’animateur)</a:t>
          </a:r>
        </a:p>
        <a:p>
          <a:pPr marL="114300" lvl="1" indent="-114300" algn="l" defTabSz="622300">
            <a:lnSpc>
              <a:spcPct val="90000"/>
            </a:lnSpc>
            <a:spcBef>
              <a:spcPct val="0"/>
            </a:spcBef>
            <a:spcAft>
              <a:spcPct val="15000"/>
            </a:spcAft>
            <a:buChar char="•"/>
          </a:pPr>
          <a:r>
            <a:rPr lang="fr-FR" sz="1400" b="0" kern="1200" dirty="0"/>
            <a:t>Editer le rapport automatique : prendre connaissance des scores (global et par thématiques), lire et synthétiser les commentaires et suggestions d’actions. Recenser les indicateurs disponibles de l’unité pour savoir interpréter.  Si seconde mesure, observer les évolutions</a:t>
          </a:r>
        </a:p>
      </dsp:txBody>
      <dsp:txXfrm>
        <a:off x="1589097" y="3842039"/>
        <a:ext cx="8028997" cy="1041678"/>
      </dsp:txXfrm>
    </dsp:sp>
    <dsp:sp modelId="{2AFC3AB6-681E-406C-A90F-9D26E33AB62A}">
      <dsp:nvSpPr>
        <dsp:cNvPr id="0" name=""/>
        <dsp:cNvSpPr/>
      </dsp:nvSpPr>
      <dsp:spPr>
        <a:xfrm>
          <a:off x="1119306" y="3830056"/>
          <a:ext cx="1048777" cy="10487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149760"/>
              <a:satOff val="-2401"/>
              <a:lumOff val="17596"/>
              <a:alphaOff val="0"/>
            </a:schemeClr>
          </a:solidFill>
          <a:prstDash val="solid"/>
          <a:miter lim="800000"/>
        </a:ln>
        <a:effectLst/>
      </dsp:spPr>
      <dsp:style>
        <a:lnRef idx="1">
          <a:scrgbClr r="0" g="0" b="0"/>
        </a:lnRef>
        <a:fillRef idx="2">
          <a:scrgbClr r="0" g="0" b="0"/>
        </a:fillRef>
        <a:effectRef idx="0">
          <a:scrgbClr r="0" g="0" b="0"/>
        </a:effectRef>
        <a:fontRef idx="minor"/>
      </dsp:style>
    </dsp:sp>
    <dsp:sp modelId="{104715A3-9532-4C9A-8388-26403EFAFEA6}">
      <dsp:nvSpPr>
        <dsp:cNvPr id="0" name=""/>
        <dsp:cNvSpPr/>
      </dsp:nvSpPr>
      <dsp:spPr>
        <a:xfrm>
          <a:off x="1324434" y="5162836"/>
          <a:ext cx="8344586" cy="839021"/>
        </a:xfrm>
        <a:prstGeom prst="rect">
          <a:avLst/>
        </a:prstGeom>
        <a:gradFill rotWithShape="0">
          <a:gsLst>
            <a:gs pos="0">
              <a:schemeClr val="accent1">
                <a:shade val="80000"/>
                <a:hueOff val="199679"/>
                <a:satOff val="-3201"/>
                <a:lumOff val="23462"/>
                <a:alphaOff val="0"/>
                <a:lumMod val="110000"/>
                <a:satMod val="105000"/>
                <a:tint val="67000"/>
              </a:schemeClr>
            </a:gs>
            <a:gs pos="50000">
              <a:schemeClr val="accent1">
                <a:shade val="80000"/>
                <a:hueOff val="199679"/>
                <a:satOff val="-3201"/>
                <a:lumOff val="23462"/>
                <a:alphaOff val="0"/>
                <a:lumMod val="105000"/>
                <a:satMod val="103000"/>
                <a:tint val="73000"/>
              </a:schemeClr>
            </a:gs>
            <a:gs pos="100000">
              <a:schemeClr val="accent1">
                <a:shade val="80000"/>
                <a:hueOff val="199679"/>
                <a:satOff val="-3201"/>
                <a:lumOff val="2346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5973" tIns="35560" rIns="35560" bIns="35560" numCol="1" spcCol="1270" anchor="t" anchorCtr="0">
          <a:noAutofit/>
        </a:bodyPr>
        <a:lstStyle/>
        <a:p>
          <a:pPr marL="0" lvl="0" indent="0" algn="l" defTabSz="622300">
            <a:lnSpc>
              <a:spcPct val="90000"/>
            </a:lnSpc>
            <a:spcBef>
              <a:spcPct val="0"/>
            </a:spcBef>
            <a:spcAft>
              <a:spcPct val="35000"/>
            </a:spcAft>
            <a:buNone/>
          </a:pPr>
          <a:r>
            <a:rPr lang="fr-FR" sz="1400" b="1" kern="1200" dirty="0"/>
            <a:t>     Organiser et animer une réunion d’équipe pluridisciplinaire (l’animateur)</a:t>
          </a:r>
        </a:p>
        <a:p>
          <a:pPr marL="114300" lvl="1" indent="-114300" algn="l" defTabSz="622300">
            <a:lnSpc>
              <a:spcPct val="90000"/>
            </a:lnSpc>
            <a:spcBef>
              <a:spcPct val="0"/>
            </a:spcBef>
            <a:spcAft>
              <a:spcPct val="15000"/>
            </a:spcAft>
            <a:buChar char="•"/>
          </a:pPr>
          <a:r>
            <a:rPr lang="fr-FR" sz="1400" kern="1200" dirty="0"/>
            <a:t>Convier des représentants des différentes catégories professionnelles à une réunion de 2h</a:t>
          </a:r>
        </a:p>
        <a:p>
          <a:pPr marL="114300" lvl="1" indent="-114300" algn="l" defTabSz="622300">
            <a:lnSpc>
              <a:spcPct val="90000"/>
            </a:lnSpc>
            <a:spcBef>
              <a:spcPct val="0"/>
            </a:spcBef>
            <a:spcAft>
              <a:spcPct val="15000"/>
            </a:spcAft>
            <a:buChar char="•"/>
          </a:pPr>
          <a:r>
            <a:rPr lang="fr-FR" sz="1400" kern="1200" dirty="0"/>
            <a:t>Discuter en séance des résultats de chaque question et retenir collectivement les actions et priorités</a:t>
          </a:r>
        </a:p>
      </dsp:txBody>
      <dsp:txXfrm>
        <a:off x="1324434" y="5162836"/>
        <a:ext cx="8344586" cy="839021"/>
      </dsp:txXfrm>
    </dsp:sp>
    <dsp:sp modelId="{372A6881-3B4A-4758-9CDF-E7C844E6F229}">
      <dsp:nvSpPr>
        <dsp:cNvPr id="0" name=""/>
        <dsp:cNvSpPr/>
      </dsp:nvSpPr>
      <dsp:spPr>
        <a:xfrm>
          <a:off x="925637" y="5005786"/>
          <a:ext cx="1048777" cy="10487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199679"/>
              <a:satOff val="-3201"/>
              <a:lumOff val="23462"/>
              <a:alphaOff val="0"/>
            </a:schemeClr>
          </a:solidFill>
          <a:prstDash val="solid"/>
          <a:miter lim="800000"/>
        </a:ln>
        <a:effectLst/>
      </dsp:spPr>
      <dsp:style>
        <a:lnRef idx="1">
          <a:scrgbClr r="0" g="0" b="0"/>
        </a:lnRef>
        <a:fillRef idx="2">
          <a:scrgbClr r="0" g="0" b="0"/>
        </a:fillRef>
        <a:effectRef idx="0">
          <a:scrgbClr r="0" g="0" b="0"/>
        </a:effectRef>
        <a:fontRef idx="minor"/>
      </dsp:style>
    </dsp:sp>
    <dsp:sp modelId="{1EA28DFE-2BEA-4016-8454-1A730CD23C60}">
      <dsp:nvSpPr>
        <dsp:cNvPr id="0" name=""/>
        <dsp:cNvSpPr/>
      </dsp:nvSpPr>
      <dsp:spPr>
        <a:xfrm>
          <a:off x="907143" y="6175992"/>
          <a:ext cx="8748248" cy="522299"/>
        </a:xfrm>
        <a:prstGeom prst="rect">
          <a:avLst/>
        </a:prstGeom>
        <a:gradFill rotWithShape="0">
          <a:gsLst>
            <a:gs pos="0">
              <a:schemeClr val="accent1">
                <a:shade val="80000"/>
                <a:hueOff val="249599"/>
                <a:satOff val="-4001"/>
                <a:lumOff val="29327"/>
                <a:alphaOff val="0"/>
                <a:lumMod val="110000"/>
                <a:satMod val="105000"/>
                <a:tint val="67000"/>
              </a:schemeClr>
            </a:gs>
            <a:gs pos="50000">
              <a:schemeClr val="accent1">
                <a:shade val="80000"/>
                <a:hueOff val="249599"/>
                <a:satOff val="-4001"/>
                <a:lumOff val="29327"/>
                <a:alphaOff val="0"/>
                <a:lumMod val="105000"/>
                <a:satMod val="103000"/>
                <a:tint val="73000"/>
              </a:schemeClr>
            </a:gs>
            <a:gs pos="100000">
              <a:schemeClr val="accent1">
                <a:shade val="80000"/>
                <a:hueOff val="249599"/>
                <a:satOff val="-4001"/>
                <a:lumOff val="2932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5973" tIns="35560" rIns="35560" bIns="35560" numCol="1" spcCol="1270" anchor="t" anchorCtr="0">
          <a:noAutofit/>
        </a:bodyPr>
        <a:lstStyle/>
        <a:p>
          <a:pPr marL="0" lvl="0" indent="0" algn="l" defTabSz="622300">
            <a:lnSpc>
              <a:spcPct val="90000"/>
            </a:lnSpc>
            <a:spcBef>
              <a:spcPct val="0"/>
            </a:spcBef>
            <a:spcAft>
              <a:spcPct val="35000"/>
            </a:spcAft>
            <a:buNone/>
          </a:pPr>
          <a:r>
            <a:rPr lang="fr-FR" sz="1400" b="1" kern="1200" dirty="0"/>
            <a:t>    Prioriser et valider un plan d’action (animateur, direction, PCME, qualité, encadrement)</a:t>
          </a:r>
        </a:p>
        <a:p>
          <a:pPr marL="114300" lvl="1" indent="-114300" algn="l" defTabSz="622300">
            <a:lnSpc>
              <a:spcPct val="90000"/>
            </a:lnSpc>
            <a:spcBef>
              <a:spcPct val="0"/>
            </a:spcBef>
            <a:spcAft>
              <a:spcPct val="15000"/>
            </a:spcAft>
            <a:buChar char="•"/>
          </a:pPr>
          <a:r>
            <a:rPr lang="fr-FR" sz="1400" kern="1200" dirty="0"/>
            <a:t>L’animateur transmet les actions prioritaires retenues sur les thématiques pour intégration dans le PAQSS</a:t>
          </a:r>
        </a:p>
      </dsp:txBody>
      <dsp:txXfrm>
        <a:off x="907143" y="6175992"/>
        <a:ext cx="8748248" cy="522299"/>
      </dsp:txXfrm>
    </dsp:sp>
    <dsp:sp modelId="{95E53DA4-25D6-4395-AF91-87E3DCED80EF}">
      <dsp:nvSpPr>
        <dsp:cNvPr id="0" name=""/>
        <dsp:cNvSpPr/>
      </dsp:nvSpPr>
      <dsp:spPr>
        <a:xfrm>
          <a:off x="482901" y="6075505"/>
          <a:ext cx="1048777" cy="10487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249599"/>
              <a:satOff val="-4001"/>
              <a:lumOff val="29327"/>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BB651C5-239C-481D-B679-C1853F3D7869}" type="datetime1">
              <a:rPr lang="fr-FR" smtClean="0"/>
              <a:t>07/06/2026</a:t>
            </a:fld>
            <a:endParaRPr lang="fr-FR" dirty="0"/>
          </a:p>
        </p:txBody>
      </p:sp>
      <p:sp>
        <p:nvSpPr>
          <p:cNvPr id="4" name="Espace réservé du pied de page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fr-FR" smtClean="0"/>
              <a:t>‹N°›</a:t>
            </a:fld>
            <a:endParaRPr lang="fr-FR"/>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3F468-A24C-40BA-9BA0-927B9D8CEF08}" type="datetime1">
              <a:rPr lang="fr-FR" smtClean="0"/>
              <a:pPr/>
              <a:t>07/06/2026</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fr-FR" noProof="0" smtClean="0"/>
              <a:t>‹N°›</a:t>
            </a:fld>
            <a:endParaRPr lang="fr-FR"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1</a:t>
            </a:fld>
            <a:endParaRPr lang="fr-FR"/>
          </a:p>
        </p:txBody>
      </p:sp>
    </p:spTree>
    <p:extLst>
      <p:ext uri="{BB962C8B-B14F-4D97-AF65-F5344CB8AC3E}">
        <p14:creationId xmlns:p14="http://schemas.microsoft.com/office/powerpoint/2010/main" val="2952276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651C9-D639-86B5-F018-879C1E312A8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BA461D6-6FB6-CE12-12EB-DA176FD1E3D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322D1D5-0FE4-6A47-E3A0-562487C3738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19058C4-A7D4-2807-F59B-E7E350373BAD}"/>
              </a:ext>
            </a:extLst>
          </p:cNvPr>
          <p:cNvSpPr>
            <a:spLocks noGrp="1"/>
          </p:cNvSpPr>
          <p:nvPr>
            <p:ph type="sldNum" sz="quarter" idx="10"/>
          </p:nvPr>
        </p:nvSpPr>
        <p:spPr/>
        <p:txBody>
          <a:bodyPr/>
          <a:lstStyle/>
          <a:p>
            <a:pPr rtl="0"/>
            <a:fld id="{8530193B-564F-4854-8A52-728F3FB19C85}" type="slidenum">
              <a:rPr lang="fr-FR" smtClean="0"/>
              <a:t>11</a:t>
            </a:fld>
            <a:endParaRPr lang="fr-FR"/>
          </a:p>
        </p:txBody>
      </p:sp>
    </p:spTree>
    <p:extLst>
      <p:ext uri="{BB962C8B-B14F-4D97-AF65-F5344CB8AC3E}">
        <p14:creationId xmlns:p14="http://schemas.microsoft.com/office/powerpoint/2010/main" val="2905547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CE6CC-B8E3-4B7E-2E7E-80B1AF9A52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1DBAF6D-4BBE-FFC7-F603-C896D01734C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261F194-E773-DFF7-4BE8-B2115FF91B3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7E9446E-1793-4994-E075-3F4065A49969}"/>
              </a:ext>
            </a:extLst>
          </p:cNvPr>
          <p:cNvSpPr>
            <a:spLocks noGrp="1"/>
          </p:cNvSpPr>
          <p:nvPr>
            <p:ph type="sldNum" sz="quarter" idx="10"/>
          </p:nvPr>
        </p:nvSpPr>
        <p:spPr/>
        <p:txBody>
          <a:bodyPr/>
          <a:lstStyle/>
          <a:p>
            <a:pPr rtl="0"/>
            <a:fld id="{8530193B-564F-4854-8A52-728F3FB19C85}" type="slidenum">
              <a:rPr lang="fr-FR" smtClean="0"/>
              <a:t>12</a:t>
            </a:fld>
            <a:endParaRPr lang="fr-FR"/>
          </a:p>
        </p:txBody>
      </p:sp>
    </p:spTree>
    <p:extLst>
      <p:ext uri="{BB962C8B-B14F-4D97-AF65-F5344CB8AC3E}">
        <p14:creationId xmlns:p14="http://schemas.microsoft.com/office/powerpoint/2010/main" val="2434063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1CEE3-ECD5-9918-8C4A-6F273CA4D70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8BB2567-1507-F030-BDB8-53E16EAABB8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F4745C1-B05B-1BC6-65B6-DED95C113EB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2F2301E-26EB-52BD-53B2-169A12D7FC8C}"/>
              </a:ext>
            </a:extLst>
          </p:cNvPr>
          <p:cNvSpPr>
            <a:spLocks noGrp="1"/>
          </p:cNvSpPr>
          <p:nvPr>
            <p:ph type="sldNum" sz="quarter" idx="10"/>
          </p:nvPr>
        </p:nvSpPr>
        <p:spPr/>
        <p:txBody>
          <a:bodyPr/>
          <a:lstStyle/>
          <a:p>
            <a:pPr rtl="0"/>
            <a:fld id="{8530193B-564F-4854-8A52-728F3FB19C85}" type="slidenum">
              <a:rPr lang="fr-FR" smtClean="0"/>
              <a:t>13</a:t>
            </a:fld>
            <a:endParaRPr lang="fr-FR"/>
          </a:p>
        </p:txBody>
      </p:sp>
    </p:spTree>
    <p:extLst>
      <p:ext uri="{BB962C8B-B14F-4D97-AF65-F5344CB8AC3E}">
        <p14:creationId xmlns:p14="http://schemas.microsoft.com/office/powerpoint/2010/main" val="1792005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77999-49B5-7D99-1011-7C5D039FC51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3D3FDBC-F201-2494-D95B-8745EC6B32D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61310F8-97D5-32AE-843E-BA0D3CCD830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2491F97-D1E4-54FD-094F-82D7A6B247AF}"/>
              </a:ext>
            </a:extLst>
          </p:cNvPr>
          <p:cNvSpPr>
            <a:spLocks noGrp="1"/>
          </p:cNvSpPr>
          <p:nvPr>
            <p:ph type="sldNum" sz="quarter" idx="10"/>
          </p:nvPr>
        </p:nvSpPr>
        <p:spPr/>
        <p:txBody>
          <a:bodyPr/>
          <a:lstStyle/>
          <a:p>
            <a:pPr rtl="0"/>
            <a:fld id="{8530193B-564F-4854-8A52-728F3FB19C85}" type="slidenum">
              <a:rPr lang="fr-FR" smtClean="0"/>
              <a:t>14</a:t>
            </a:fld>
            <a:endParaRPr lang="fr-FR"/>
          </a:p>
        </p:txBody>
      </p:sp>
    </p:spTree>
    <p:extLst>
      <p:ext uri="{BB962C8B-B14F-4D97-AF65-F5344CB8AC3E}">
        <p14:creationId xmlns:p14="http://schemas.microsoft.com/office/powerpoint/2010/main" val="162857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3BAA3-EB75-71CF-D44C-57D48039D2E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C1DD440-8C9B-C110-467E-8DE71A36D21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5DAD5CA-322D-C7CF-342F-CCD0850F096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D469EE4-DB8A-C012-5F31-2D451DF39476}"/>
              </a:ext>
            </a:extLst>
          </p:cNvPr>
          <p:cNvSpPr>
            <a:spLocks noGrp="1"/>
          </p:cNvSpPr>
          <p:nvPr>
            <p:ph type="sldNum" sz="quarter" idx="10"/>
          </p:nvPr>
        </p:nvSpPr>
        <p:spPr/>
        <p:txBody>
          <a:bodyPr/>
          <a:lstStyle/>
          <a:p>
            <a:pPr rtl="0"/>
            <a:fld id="{8530193B-564F-4854-8A52-728F3FB19C85}" type="slidenum">
              <a:rPr lang="fr-FR" smtClean="0"/>
              <a:t>15</a:t>
            </a:fld>
            <a:endParaRPr lang="fr-FR"/>
          </a:p>
        </p:txBody>
      </p:sp>
    </p:spTree>
    <p:extLst>
      <p:ext uri="{BB962C8B-B14F-4D97-AF65-F5344CB8AC3E}">
        <p14:creationId xmlns:p14="http://schemas.microsoft.com/office/powerpoint/2010/main" val="2025166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551EA-567C-DDF8-B2C2-F3F12F26A47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8C7F41B-058E-65F7-80C9-92B33CE2302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9F0D91-E8C1-AF8D-2275-F98A1382426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E797E65-C470-98CC-1538-CC2E7AACDF17}"/>
              </a:ext>
            </a:extLst>
          </p:cNvPr>
          <p:cNvSpPr>
            <a:spLocks noGrp="1"/>
          </p:cNvSpPr>
          <p:nvPr>
            <p:ph type="sldNum" sz="quarter" idx="10"/>
          </p:nvPr>
        </p:nvSpPr>
        <p:spPr/>
        <p:txBody>
          <a:bodyPr/>
          <a:lstStyle/>
          <a:p>
            <a:pPr rtl="0"/>
            <a:fld id="{8530193B-564F-4854-8A52-728F3FB19C85}" type="slidenum">
              <a:rPr lang="fr-FR" smtClean="0"/>
              <a:t>16</a:t>
            </a:fld>
            <a:endParaRPr lang="fr-FR"/>
          </a:p>
        </p:txBody>
      </p:sp>
    </p:spTree>
    <p:extLst>
      <p:ext uri="{BB962C8B-B14F-4D97-AF65-F5344CB8AC3E}">
        <p14:creationId xmlns:p14="http://schemas.microsoft.com/office/powerpoint/2010/main" val="1658049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94103-DC36-3200-3460-658CEB6B03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28F3CDB-F7B9-4C1D-4FCC-EA9FB0474EC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9E3F94C-CCF6-4ED4-6158-B4CC56480E0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4BE6A63-2659-3B2C-0B97-DFF4B8E0017A}"/>
              </a:ext>
            </a:extLst>
          </p:cNvPr>
          <p:cNvSpPr>
            <a:spLocks noGrp="1"/>
          </p:cNvSpPr>
          <p:nvPr>
            <p:ph type="sldNum" sz="quarter" idx="10"/>
          </p:nvPr>
        </p:nvSpPr>
        <p:spPr/>
        <p:txBody>
          <a:bodyPr/>
          <a:lstStyle/>
          <a:p>
            <a:pPr rtl="0"/>
            <a:fld id="{8530193B-564F-4854-8A52-728F3FB19C85}" type="slidenum">
              <a:rPr lang="fr-FR" smtClean="0"/>
              <a:t>17</a:t>
            </a:fld>
            <a:endParaRPr lang="fr-FR"/>
          </a:p>
        </p:txBody>
      </p:sp>
    </p:spTree>
    <p:extLst>
      <p:ext uri="{BB962C8B-B14F-4D97-AF65-F5344CB8AC3E}">
        <p14:creationId xmlns:p14="http://schemas.microsoft.com/office/powerpoint/2010/main" val="612943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18</a:t>
            </a:fld>
            <a:endParaRPr lang="fr-FR"/>
          </a:p>
        </p:txBody>
      </p:sp>
    </p:spTree>
    <p:extLst>
      <p:ext uri="{BB962C8B-B14F-4D97-AF65-F5344CB8AC3E}">
        <p14:creationId xmlns:p14="http://schemas.microsoft.com/office/powerpoint/2010/main" val="2141406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B621F-2CD0-B75B-AC2D-FD27E3D4AB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C268380-E48D-B284-E9B2-804B4D6B2A7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4D2DA42-BBB8-0137-E2E9-E518FFDD800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C7B285A-8AF5-A8D8-FA97-CD0CA94D646F}"/>
              </a:ext>
            </a:extLst>
          </p:cNvPr>
          <p:cNvSpPr>
            <a:spLocks noGrp="1"/>
          </p:cNvSpPr>
          <p:nvPr>
            <p:ph type="sldNum" sz="quarter" idx="10"/>
          </p:nvPr>
        </p:nvSpPr>
        <p:spPr/>
        <p:txBody>
          <a:bodyPr/>
          <a:lstStyle/>
          <a:p>
            <a:pPr rtl="0"/>
            <a:fld id="{8530193B-564F-4854-8A52-728F3FB19C85}" type="slidenum">
              <a:rPr lang="fr-FR" smtClean="0"/>
              <a:t>19</a:t>
            </a:fld>
            <a:endParaRPr lang="fr-FR"/>
          </a:p>
        </p:txBody>
      </p:sp>
    </p:spTree>
    <p:extLst>
      <p:ext uri="{BB962C8B-B14F-4D97-AF65-F5344CB8AC3E}">
        <p14:creationId xmlns:p14="http://schemas.microsoft.com/office/powerpoint/2010/main" val="4106539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3F18B-D3C9-EA66-3476-0CF908A5154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C618684-7D54-435F-C5AE-CE9ECA5B2D2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FD44EAC-A8C7-8814-BFDF-5664996220D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9B38F45-9CE2-D4BC-AE23-B518F5D56A4A}"/>
              </a:ext>
            </a:extLst>
          </p:cNvPr>
          <p:cNvSpPr>
            <a:spLocks noGrp="1"/>
          </p:cNvSpPr>
          <p:nvPr>
            <p:ph type="sldNum" sz="quarter" idx="10"/>
          </p:nvPr>
        </p:nvSpPr>
        <p:spPr/>
        <p:txBody>
          <a:bodyPr/>
          <a:lstStyle/>
          <a:p>
            <a:pPr rtl="0"/>
            <a:fld id="{8530193B-564F-4854-8A52-728F3FB19C85}" type="slidenum">
              <a:rPr lang="fr-FR" smtClean="0"/>
              <a:t>20</a:t>
            </a:fld>
            <a:endParaRPr lang="fr-FR"/>
          </a:p>
        </p:txBody>
      </p:sp>
    </p:spTree>
    <p:extLst>
      <p:ext uri="{BB962C8B-B14F-4D97-AF65-F5344CB8AC3E}">
        <p14:creationId xmlns:p14="http://schemas.microsoft.com/office/powerpoint/2010/main" val="353683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2</a:t>
            </a:fld>
            <a:endParaRPr lang="fr-FR"/>
          </a:p>
        </p:txBody>
      </p:sp>
    </p:spTree>
    <p:extLst>
      <p:ext uri="{BB962C8B-B14F-4D97-AF65-F5344CB8AC3E}">
        <p14:creationId xmlns:p14="http://schemas.microsoft.com/office/powerpoint/2010/main" val="3966499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E14A9-5B2F-B704-7C98-7D61850F881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54412F0-8A31-F427-7371-BA1BA9D18E6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F68BC02-3FA8-45FE-54CB-58BC449CDD3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22B4ABA-570A-64C5-9052-5CB590213901}"/>
              </a:ext>
            </a:extLst>
          </p:cNvPr>
          <p:cNvSpPr>
            <a:spLocks noGrp="1"/>
          </p:cNvSpPr>
          <p:nvPr>
            <p:ph type="sldNum" sz="quarter" idx="10"/>
          </p:nvPr>
        </p:nvSpPr>
        <p:spPr/>
        <p:txBody>
          <a:bodyPr/>
          <a:lstStyle/>
          <a:p>
            <a:pPr rtl="0"/>
            <a:fld id="{8530193B-564F-4854-8A52-728F3FB19C85}" type="slidenum">
              <a:rPr lang="fr-FR" smtClean="0"/>
              <a:t>21</a:t>
            </a:fld>
            <a:endParaRPr lang="fr-FR"/>
          </a:p>
        </p:txBody>
      </p:sp>
    </p:spTree>
    <p:extLst>
      <p:ext uri="{BB962C8B-B14F-4D97-AF65-F5344CB8AC3E}">
        <p14:creationId xmlns:p14="http://schemas.microsoft.com/office/powerpoint/2010/main" val="347818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22</a:t>
            </a:fld>
            <a:endParaRPr lang="fr-FR"/>
          </a:p>
        </p:txBody>
      </p:sp>
    </p:spTree>
    <p:extLst>
      <p:ext uri="{BB962C8B-B14F-4D97-AF65-F5344CB8AC3E}">
        <p14:creationId xmlns:p14="http://schemas.microsoft.com/office/powerpoint/2010/main" val="2792620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588FA-FD82-64DC-DC55-A40A4684B1B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716D7CB-0575-A519-C1A4-8AEC0EC5498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05D91CD-6666-2B21-B782-3741D1AF733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6AE2F38-3121-5C05-B4F6-05DF4E6022C7}"/>
              </a:ext>
            </a:extLst>
          </p:cNvPr>
          <p:cNvSpPr>
            <a:spLocks noGrp="1"/>
          </p:cNvSpPr>
          <p:nvPr>
            <p:ph type="sldNum" sz="quarter" idx="10"/>
          </p:nvPr>
        </p:nvSpPr>
        <p:spPr/>
        <p:txBody>
          <a:bodyPr/>
          <a:lstStyle/>
          <a:p>
            <a:pPr rtl="0"/>
            <a:fld id="{8530193B-564F-4854-8A52-728F3FB19C85}" type="slidenum">
              <a:rPr lang="fr-FR" smtClean="0"/>
              <a:t>3</a:t>
            </a:fld>
            <a:endParaRPr lang="fr-FR"/>
          </a:p>
        </p:txBody>
      </p:sp>
    </p:spTree>
    <p:extLst>
      <p:ext uri="{BB962C8B-B14F-4D97-AF65-F5344CB8AC3E}">
        <p14:creationId xmlns:p14="http://schemas.microsoft.com/office/powerpoint/2010/main" val="157396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B0E55-E2A9-41CD-255B-2AFC8F1C12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FF0742F-AA95-4812-F54D-D5EBBB86C26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A629DC2-7F0B-18DB-888F-12B87A523D9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604E5A8-99CC-0BEA-1DDE-9F2029F68D1F}"/>
              </a:ext>
            </a:extLst>
          </p:cNvPr>
          <p:cNvSpPr>
            <a:spLocks noGrp="1"/>
          </p:cNvSpPr>
          <p:nvPr>
            <p:ph type="sldNum" sz="quarter" idx="10"/>
          </p:nvPr>
        </p:nvSpPr>
        <p:spPr/>
        <p:txBody>
          <a:bodyPr/>
          <a:lstStyle/>
          <a:p>
            <a:pPr rtl="0"/>
            <a:fld id="{8530193B-564F-4854-8A52-728F3FB19C85}" type="slidenum">
              <a:rPr lang="fr-FR" smtClean="0"/>
              <a:t>4</a:t>
            </a:fld>
            <a:endParaRPr lang="fr-FR"/>
          </a:p>
        </p:txBody>
      </p:sp>
    </p:spTree>
    <p:extLst>
      <p:ext uri="{BB962C8B-B14F-4D97-AF65-F5344CB8AC3E}">
        <p14:creationId xmlns:p14="http://schemas.microsoft.com/office/powerpoint/2010/main" val="379912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4E1FB-B643-DF4A-D214-A8E566014F9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5C855B3-CB1C-8973-B0C9-524BFC893CE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F5C059C-D601-9E7F-B947-8943384F595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CCA02D2-43CE-D62B-30C3-ACDFB2C0C270}"/>
              </a:ext>
            </a:extLst>
          </p:cNvPr>
          <p:cNvSpPr>
            <a:spLocks noGrp="1"/>
          </p:cNvSpPr>
          <p:nvPr>
            <p:ph type="sldNum" sz="quarter" idx="10"/>
          </p:nvPr>
        </p:nvSpPr>
        <p:spPr/>
        <p:txBody>
          <a:bodyPr/>
          <a:lstStyle/>
          <a:p>
            <a:pPr rtl="0"/>
            <a:fld id="{8530193B-564F-4854-8A52-728F3FB19C85}" type="slidenum">
              <a:rPr lang="fr-FR" smtClean="0"/>
              <a:t>5</a:t>
            </a:fld>
            <a:endParaRPr lang="fr-FR"/>
          </a:p>
        </p:txBody>
      </p:sp>
    </p:spTree>
    <p:extLst>
      <p:ext uri="{BB962C8B-B14F-4D97-AF65-F5344CB8AC3E}">
        <p14:creationId xmlns:p14="http://schemas.microsoft.com/office/powerpoint/2010/main" val="1527274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25106-18E4-22CD-B630-1CAAAF5A762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DD74197-7C3E-B226-192F-FAB3F8F5CEA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9773AF3-DBC1-2499-E77A-2AA0ECA2091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2BD1AA3-954B-B218-2CCF-4C150BAA8D4A}"/>
              </a:ext>
            </a:extLst>
          </p:cNvPr>
          <p:cNvSpPr>
            <a:spLocks noGrp="1"/>
          </p:cNvSpPr>
          <p:nvPr>
            <p:ph type="sldNum" sz="quarter" idx="10"/>
          </p:nvPr>
        </p:nvSpPr>
        <p:spPr/>
        <p:txBody>
          <a:bodyPr/>
          <a:lstStyle/>
          <a:p>
            <a:pPr rtl="0"/>
            <a:fld id="{8530193B-564F-4854-8A52-728F3FB19C85}" type="slidenum">
              <a:rPr lang="fr-FR" smtClean="0"/>
              <a:t>7</a:t>
            </a:fld>
            <a:endParaRPr lang="fr-FR"/>
          </a:p>
        </p:txBody>
      </p:sp>
    </p:spTree>
    <p:extLst>
      <p:ext uri="{BB962C8B-B14F-4D97-AF65-F5344CB8AC3E}">
        <p14:creationId xmlns:p14="http://schemas.microsoft.com/office/powerpoint/2010/main" val="229863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4EC83-4A75-F11B-ECF6-6C122C43E18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F7852D1-2B38-40D8-99FF-5C6A403C467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4938BB2-6659-B8FE-72BC-B9E47538202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8ADE45B-AF3D-AA32-97B1-6E1306517C96}"/>
              </a:ext>
            </a:extLst>
          </p:cNvPr>
          <p:cNvSpPr>
            <a:spLocks noGrp="1"/>
          </p:cNvSpPr>
          <p:nvPr>
            <p:ph type="sldNum" sz="quarter" idx="10"/>
          </p:nvPr>
        </p:nvSpPr>
        <p:spPr/>
        <p:txBody>
          <a:bodyPr/>
          <a:lstStyle/>
          <a:p>
            <a:pPr rtl="0"/>
            <a:fld id="{8530193B-564F-4854-8A52-728F3FB19C85}" type="slidenum">
              <a:rPr lang="fr-FR" smtClean="0"/>
              <a:t>8</a:t>
            </a:fld>
            <a:endParaRPr lang="fr-FR"/>
          </a:p>
        </p:txBody>
      </p:sp>
    </p:spTree>
    <p:extLst>
      <p:ext uri="{BB962C8B-B14F-4D97-AF65-F5344CB8AC3E}">
        <p14:creationId xmlns:p14="http://schemas.microsoft.com/office/powerpoint/2010/main" val="2598366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AEB7D-903A-C64A-8ED2-317BCAC07E0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966BBA-7D05-64B4-36B7-A40AD0153E6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1F65321-A172-3B59-419C-963663E11A2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B64CD46-2D74-0D45-8A3B-F386E1BE2550}"/>
              </a:ext>
            </a:extLst>
          </p:cNvPr>
          <p:cNvSpPr>
            <a:spLocks noGrp="1"/>
          </p:cNvSpPr>
          <p:nvPr>
            <p:ph type="sldNum" sz="quarter" idx="10"/>
          </p:nvPr>
        </p:nvSpPr>
        <p:spPr/>
        <p:txBody>
          <a:bodyPr/>
          <a:lstStyle/>
          <a:p>
            <a:pPr rtl="0"/>
            <a:fld id="{8530193B-564F-4854-8A52-728F3FB19C85}" type="slidenum">
              <a:rPr lang="fr-FR" smtClean="0"/>
              <a:t>9</a:t>
            </a:fld>
            <a:endParaRPr lang="fr-FR"/>
          </a:p>
        </p:txBody>
      </p:sp>
    </p:spTree>
    <p:extLst>
      <p:ext uri="{BB962C8B-B14F-4D97-AF65-F5344CB8AC3E}">
        <p14:creationId xmlns:p14="http://schemas.microsoft.com/office/powerpoint/2010/main" val="2905959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58A32-E2C2-611F-460B-463CE6A9565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89E7850-37FB-CA4E-2E52-3F8B8F2D01A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C8D034D-D966-AD6E-4FD7-430D47F065B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0DD8BB9-FC58-58E9-089E-55B5518B318F}"/>
              </a:ext>
            </a:extLst>
          </p:cNvPr>
          <p:cNvSpPr>
            <a:spLocks noGrp="1"/>
          </p:cNvSpPr>
          <p:nvPr>
            <p:ph type="sldNum" sz="quarter" idx="10"/>
          </p:nvPr>
        </p:nvSpPr>
        <p:spPr/>
        <p:txBody>
          <a:bodyPr/>
          <a:lstStyle/>
          <a:p>
            <a:pPr rtl="0"/>
            <a:fld id="{8530193B-564F-4854-8A52-728F3FB19C85}" type="slidenum">
              <a:rPr lang="fr-FR" smtClean="0"/>
              <a:t>10</a:t>
            </a:fld>
            <a:endParaRPr lang="fr-FR"/>
          </a:p>
        </p:txBody>
      </p:sp>
    </p:spTree>
    <p:extLst>
      <p:ext uri="{BB962C8B-B14F-4D97-AF65-F5344CB8AC3E}">
        <p14:creationId xmlns:p14="http://schemas.microsoft.com/office/powerpoint/2010/main" val="3270746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bg1">
            <a:lumMod val="95000"/>
          </a:schemeClr>
        </a:solidFill>
        <a:effectLst/>
      </p:bgPr>
    </p:bg>
    <p:spTree>
      <p:nvGrpSpPr>
        <p:cNvPr id="1" name=""/>
        <p:cNvGrpSpPr/>
        <p:nvPr/>
      </p:nvGrpSpPr>
      <p:grpSpPr>
        <a:xfrm>
          <a:off x="0" y="0"/>
          <a:ext cx="0" cy="0"/>
          <a:chOff x="0" y="0"/>
          <a:chExt cx="0" cy="0"/>
        </a:xfrm>
      </p:grpSpPr>
      <p:sp>
        <p:nvSpPr>
          <p:cNvPr id="41" name="Espace réservé d’imag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a:t>Insérez ou glissez-déplacez votre photo ici</a:t>
            </a:r>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360000" rIns="252000" bIns="180000" rtlCol="0" anchor="t">
            <a:noAutofit/>
          </a:bodyPr>
          <a:lstStyle>
            <a:lvl1pPr algn="r">
              <a:defRPr lang="en-ZA" sz="4000" b="1" spc="-300" dirty="0"/>
            </a:lvl1pPr>
          </a:lstStyle>
          <a:p>
            <a:pPr lvl="0" algn="r" rtl="0"/>
            <a:r>
              <a:rPr lang="fr-FR" noProof="0" dirty="0"/>
              <a:t>Cliquez pour modifier le titre de la présentation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fr-FR" noProof="0"/>
              <a:t>Modifiez le style des sous-titres du masque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pic>
        <p:nvPicPr>
          <p:cNvPr id="4" name="Image 3" descr="Une image contenant Graphique, Police, logo, graphisme&#10;&#10;Description générée automatiquement">
            <a:extLst>
              <a:ext uri="{FF2B5EF4-FFF2-40B4-BE49-F238E27FC236}">
                <a16:creationId xmlns:a16="http://schemas.microsoft.com/office/drawing/2014/main" id="{048809E0-48CA-44F0-A539-B527C82D74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98976" y="4130139"/>
            <a:ext cx="1968649" cy="692011"/>
          </a:xfrm>
          <a:prstGeom prst="rect">
            <a:avLst/>
          </a:prstGeom>
          <a:noFill/>
          <a:ln>
            <a:noFill/>
          </a:ln>
        </p:spPr>
      </p:pic>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7" name="Sous-titr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texte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7" y="1511250"/>
            <a:ext cx="5472113" cy="468000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9" name="Sous-titr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511476"/>
            <a:ext cx="3600450" cy="4679249"/>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1" name="Espace réservé du texte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511475"/>
            <a:ext cx="3600450" cy="467925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10" name="Sous-titr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512000"/>
            <a:ext cx="2160588" cy="467925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3" name="Espace réservé du texte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512000"/>
            <a:ext cx="2160588" cy="467925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5" name="Espace réservé du texte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507535"/>
            <a:ext cx="2160588" cy="467925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7" name="Espace réservé du texte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507535"/>
            <a:ext cx="2160588" cy="468371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5" name="Sous-titr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pied de page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fr-FR" noProof="0"/>
              <a:t>Ajouter un pied de page</a:t>
            </a:r>
          </a:p>
        </p:txBody>
      </p:sp>
      <p:sp>
        <p:nvSpPr>
          <p:cNvPr id="4" name="Espace réservé du numéro de diapositive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fr-FR" noProof="0"/>
              <a:t>Ajouter un pied de page</a:t>
            </a:r>
          </a:p>
        </p:txBody>
      </p:sp>
      <p:sp>
        <p:nvSpPr>
          <p:cNvPr id="3" name="Espace réservé du numéro de diapositive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fr-FR" noProof="0" smtClean="0"/>
              <a:pPr rtl="0"/>
              <a:t>‹N°›</a:t>
            </a:fld>
            <a:endParaRPr lang="fr-FR" noProof="0"/>
          </a:p>
        </p:txBody>
      </p:sp>
      <p:sp>
        <p:nvSpPr>
          <p:cNvPr id="4" name="Titre 3">
            <a:extLst>
              <a:ext uri="{FF2B5EF4-FFF2-40B4-BE49-F238E27FC236}">
                <a16:creationId xmlns:a16="http://schemas.microsoft.com/office/drawing/2014/main" id="{90694D9D-C633-4D52-965E-E5BBD9883037}"/>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séparation 1">
    <p:bg>
      <p:bgPr>
        <a:solidFill>
          <a:schemeClr val="bg1">
            <a:lumMod val="95000"/>
          </a:schemeClr>
        </a:solidFill>
        <a:effectLst/>
      </p:bgPr>
    </p:bg>
    <p:spTree>
      <p:nvGrpSpPr>
        <p:cNvPr id="1" name=""/>
        <p:cNvGrpSpPr/>
        <p:nvPr/>
      </p:nvGrpSpPr>
      <p:grpSpPr>
        <a:xfrm>
          <a:off x="0" y="0"/>
          <a:ext cx="0" cy="0"/>
          <a:chOff x="0" y="0"/>
          <a:chExt cx="0" cy="0"/>
        </a:xfrm>
      </p:grpSpPr>
      <p:sp>
        <p:nvSpPr>
          <p:cNvPr id="41" name="Espace réservé d’imag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dirty="0"/>
              <a:t>Insérez ou glissez-déplacez </a:t>
            </a:r>
            <a:br>
              <a:rPr lang="fr-FR" noProof="0" dirty="0"/>
            </a:br>
            <a:r>
              <a:rPr lang="fr-FR" noProof="0" dirty="0"/>
              <a:t>votre photo ici</a:t>
            </a:r>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324000" rIns="252000" bIns="180000" rtlCol="0" anchor="t">
            <a:noAutofit/>
          </a:bodyPr>
          <a:lstStyle>
            <a:lvl1pPr algn="r">
              <a:defRPr lang="en-ZA" sz="4800" b="1" spc="-300" dirty="0"/>
            </a:lvl1pPr>
          </a:lstStyle>
          <a:p>
            <a:pPr lvl="0" algn="r" rtl="0"/>
            <a:r>
              <a:rPr lang="fr-FR" noProof="0" dirty="0"/>
              <a:t>Cliquez pour modifier le séparateur de section</a:t>
            </a:r>
          </a:p>
        </p:txBody>
      </p:sp>
      <p:sp>
        <p:nvSpPr>
          <p:cNvPr id="7" name="Sous-titr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fr-FR" noProof="0"/>
              <a:t>Modifiez le style des sous-titres du masque</a:t>
            </a:r>
          </a:p>
        </p:txBody>
      </p:sp>
      <p:sp>
        <p:nvSpPr>
          <p:cNvPr id="4" name="Espace réservé du pied de page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fr-FR" noProof="0"/>
              <a:t>Ajouter un pied de page</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éparation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Espace réservé d’imag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dirty="0"/>
              <a:t>Insérez ou glissez-déplacez </a:t>
            </a:r>
            <a:br>
              <a:rPr lang="fr-FR" noProof="0" dirty="0"/>
            </a:br>
            <a:r>
              <a:rPr lang="fr-FR" noProof="0" dirty="0"/>
              <a:t>votre photo ici</a:t>
            </a:r>
          </a:p>
        </p:txBody>
      </p:sp>
      <p:sp>
        <p:nvSpPr>
          <p:cNvPr id="3" name="Titr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4800" b="1" spc="-300">
                <a:solidFill>
                  <a:schemeClr val="tx1">
                    <a:lumMod val="75000"/>
                    <a:lumOff val="25000"/>
                  </a:schemeClr>
                </a:solidFill>
                <a:latin typeface="+mj-lt"/>
              </a:defRPr>
            </a:lvl1pPr>
          </a:lstStyle>
          <a:p>
            <a:pPr rtl="0"/>
            <a:r>
              <a:rPr lang="fr-FR" noProof="0" dirty="0"/>
              <a:t>Cliquez pour modifier le séparateur de section</a:t>
            </a:r>
          </a:p>
        </p:txBody>
      </p:sp>
      <p:sp>
        <p:nvSpPr>
          <p:cNvPr id="7" name="Sous-titr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fr-FR" noProof="0" dirty="0"/>
              <a:t>Modifiez le style des sous-titres du masque</a:t>
            </a:r>
          </a:p>
        </p:txBody>
      </p:sp>
      <p:sp>
        <p:nvSpPr>
          <p:cNvPr id="4" name="Espace réservé du pied de page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fr-FR" noProof="0"/>
              <a:t>Ajouter un pied de page</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fr-FR" noProof="0" smtClean="0"/>
              <a:pPr rtl="0"/>
              <a:t>‹N°›</a:t>
            </a:fld>
            <a:endParaRPr lang="fr-FR"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Texte Image 1">
    <p:spTree>
      <p:nvGrpSpPr>
        <p:cNvPr id="1" name=""/>
        <p:cNvGrpSpPr/>
        <p:nvPr/>
      </p:nvGrpSpPr>
      <p:grpSpPr>
        <a:xfrm>
          <a:off x="0" y="0"/>
          <a:ext cx="0" cy="0"/>
          <a:chOff x="0" y="0"/>
          <a:chExt cx="0" cy="0"/>
        </a:xfrm>
      </p:grpSpPr>
      <p:sp>
        <p:nvSpPr>
          <p:cNvPr id="7" name="Espace réservé d’imag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dirty="0"/>
              <a:t>Insérez ou glissez-déplacez votre photo</a:t>
            </a:r>
          </a:p>
        </p:txBody>
      </p:sp>
      <p:sp>
        <p:nvSpPr>
          <p:cNvPr id="2" name="Titr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defRPr sz="3600" b="1" spc="-300">
                <a:solidFill>
                  <a:schemeClr val="tx1">
                    <a:lumMod val="75000"/>
                    <a:lumOff val="25000"/>
                  </a:schemeClr>
                </a:solidFill>
              </a:defRPr>
            </a:lvl1pPr>
          </a:lstStyle>
          <a:p>
            <a:pPr rtl="0"/>
            <a:r>
              <a:rPr lang="fr-FR" noProof="0" dirty="0"/>
              <a:t>Modifier le titre de la page</a:t>
            </a:r>
          </a:p>
        </p:txBody>
      </p:sp>
      <p:sp>
        <p:nvSpPr>
          <p:cNvPr id="10" name="Sous-titr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noProof="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Image du texte 2">
    <p:spTree>
      <p:nvGrpSpPr>
        <p:cNvPr id="1" name=""/>
        <p:cNvGrpSpPr/>
        <p:nvPr/>
      </p:nvGrpSpPr>
      <p:grpSpPr>
        <a:xfrm>
          <a:off x="0" y="0"/>
          <a:ext cx="0" cy="0"/>
          <a:chOff x="0" y="0"/>
          <a:chExt cx="0" cy="0"/>
        </a:xfrm>
      </p:grpSpPr>
      <p:sp>
        <p:nvSpPr>
          <p:cNvPr id="7" name="Espace réservé d’imag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a:t>Insérez ou glissez-déplacez votre photo</a:t>
            </a:r>
          </a:p>
        </p:txBody>
      </p:sp>
      <p:sp>
        <p:nvSpPr>
          <p:cNvPr id="2" name="Titr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defRPr sz="4800" b="1" spc="-300">
                <a:solidFill>
                  <a:schemeClr val="tx1">
                    <a:lumMod val="75000"/>
                    <a:lumOff val="25000"/>
                  </a:schemeClr>
                </a:solidFill>
              </a:defRPr>
            </a:lvl1pPr>
          </a:lstStyle>
          <a:p>
            <a:pPr rtl="0"/>
            <a:r>
              <a:rPr lang="fr-FR" noProof="0" dirty="0"/>
              <a:t>Cliquez pour modifier le titre de la page</a:t>
            </a:r>
          </a:p>
        </p:txBody>
      </p:sp>
      <p:sp>
        <p:nvSpPr>
          <p:cNvPr id="10" name="Sous-titr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noProof="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9" name="Sous-titr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e comparaison gauche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2" name="Espace réservé de comparaison gauche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516359"/>
            <a:ext cx="5472000" cy="358775"/>
          </a:xfrm>
        </p:spPr>
        <p:txBody>
          <a:bodyPr rtlCol="0"/>
          <a:lstStyle>
            <a:lvl1pPr marL="0" indent="0">
              <a:buNone/>
              <a:defRPr sz="2400" b="1"/>
            </a:lvl1pPr>
          </a:lstStyle>
          <a:p>
            <a:pPr lvl="0" rtl="0"/>
            <a:r>
              <a:rPr lang="fr-FR" noProof="0"/>
              <a:t>Modifiez les styles du texte du masque</a:t>
            </a:r>
          </a:p>
        </p:txBody>
      </p:sp>
      <p:sp>
        <p:nvSpPr>
          <p:cNvPr id="8" name="Espace réservé du texte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2020359"/>
            <a:ext cx="5472113" cy="4170891"/>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pied de page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nde photo">
    <p:spTree>
      <p:nvGrpSpPr>
        <p:cNvPr id="1" name=""/>
        <p:cNvGrpSpPr/>
        <p:nvPr/>
      </p:nvGrpSpPr>
      <p:grpSpPr>
        <a:xfrm>
          <a:off x="0" y="0"/>
          <a:ext cx="0" cy="0"/>
          <a:chOff x="0" y="0"/>
          <a:chExt cx="0" cy="0"/>
        </a:xfrm>
      </p:grpSpPr>
      <p:sp>
        <p:nvSpPr>
          <p:cNvPr id="7" name="Espace réservé d’imag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a:t>Insérez ou glissez-déplacez votre photo</a:t>
            </a:r>
          </a:p>
        </p:txBody>
      </p:sp>
      <p:sp>
        <p:nvSpPr>
          <p:cNvPr id="3"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Entrez votre légende</a:t>
            </a:r>
          </a:p>
        </p:txBody>
      </p:sp>
      <p:sp>
        <p:nvSpPr>
          <p:cNvPr id="4" name="Espace réservé du pied de page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fr-FR" noProof="0"/>
              <a:t>Ajouter un pied de page</a:t>
            </a:r>
          </a:p>
        </p:txBody>
      </p:sp>
      <p:sp>
        <p:nvSpPr>
          <p:cNvPr id="2" name="Espace réservé du numéro de diapositive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fr-FR" noProof="0" smtClean="0"/>
              <a:pPr rtl="0"/>
              <a:t>‹N°›</a:t>
            </a:fld>
            <a:endParaRPr lang="fr-FR" noProof="0"/>
          </a:p>
        </p:txBody>
      </p:sp>
      <p:sp>
        <p:nvSpPr>
          <p:cNvPr id="5" name="Titre 4">
            <a:extLst>
              <a:ext uri="{FF2B5EF4-FFF2-40B4-BE49-F238E27FC236}">
                <a16:creationId xmlns:a16="http://schemas.microsoft.com/office/drawing/2014/main" id="{7F8E7C83-06D7-4C5B-85B7-0E5713B4FAB3}"/>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rci de votre attention">
    <p:bg>
      <p:bgPr>
        <a:solidFill>
          <a:schemeClr val="bg1">
            <a:lumMod val="95000"/>
          </a:schemeClr>
        </a:solidFill>
        <a:effectLst/>
      </p:bgPr>
    </p:bg>
    <p:spTree>
      <p:nvGrpSpPr>
        <p:cNvPr id="1" name=""/>
        <p:cNvGrpSpPr/>
        <p:nvPr/>
      </p:nvGrpSpPr>
      <p:grpSpPr>
        <a:xfrm>
          <a:off x="0" y="0"/>
          <a:ext cx="0" cy="0"/>
          <a:chOff x="0" y="0"/>
          <a:chExt cx="0" cy="0"/>
        </a:xfrm>
      </p:grpSpPr>
      <p:sp>
        <p:nvSpPr>
          <p:cNvPr id="41" name="Espace réservé d’imag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dirty="0"/>
              <a:t>Insérez ou glissez-déplacez votre photo ici</a:t>
            </a:r>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08000" tIns="108000" rIns="252000" bIns="180000" rtlCol="0" anchor="t">
            <a:noAutofit/>
          </a:bodyPr>
          <a:lstStyle>
            <a:lvl1pPr algn="r">
              <a:lnSpc>
                <a:spcPct val="70000"/>
              </a:lnSpc>
              <a:defRPr lang="en-ZA" sz="4000" b="1" spc="-300" dirty="0"/>
            </a:lvl1pPr>
          </a:lstStyle>
          <a:p>
            <a:pPr lvl="0" algn="r" rtl="0"/>
            <a:r>
              <a:rPr lang="fr-FR" noProof="0" dirty="0"/>
              <a:t>Merci de votre attention</a:t>
            </a:r>
          </a:p>
        </p:txBody>
      </p:sp>
      <p:sp>
        <p:nvSpPr>
          <p:cNvPr id="9" name="Espace réservé du texte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Nom complet</a:t>
            </a:r>
          </a:p>
        </p:txBody>
      </p:sp>
      <p:sp>
        <p:nvSpPr>
          <p:cNvPr id="10" name="Espace réservé du texte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Numéro de téléphone</a:t>
            </a:r>
          </a:p>
        </p:txBody>
      </p:sp>
      <p:sp>
        <p:nvSpPr>
          <p:cNvPr id="11" name="Espace réservé du texte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Poignée E-mail ou Réseaux sociaux</a:t>
            </a:r>
          </a:p>
        </p:txBody>
      </p:sp>
      <p:sp>
        <p:nvSpPr>
          <p:cNvPr id="12" name="Espace réservé du texte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Site web de l’entreprise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7" name="Sous-titr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1" name="Forme libre : Form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Espace réservé du titre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fr-FR" noProof="0"/>
              <a:t>Cliquez pour modifier le titre de la page</a:t>
            </a:r>
          </a:p>
        </p:txBody>
      </p:sp>
      <p:sp>
        <p:nvSpPr>
          <p:cNvPr id="3" name="Espace réservé du texte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pied de page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fr-FR" noProof="0" smtClean="0"/>
              <a:pPr rtl="0"/>
              <a:t>‹N°›</a:t>
            </a:fld>
            <a:endParaRPr lang="fr-FR" noProof="0"/>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cxnSp>
        <p:nvCxnSpPr>
          <p:cNvPr id="18" name="Connecteur droit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8" name="Image 7" descr="Une image contenant Graphique, Police, logo, graphisme&#10;&#10;Description générée automatiquement">
            <a:extLst>
              <a:ext uri="{FF2B5EF4-FFF2-40B4-BE49-F238E27FC236}">
                <a16:creationId xmlns:a16="http://schemas.microsoft.com/office/drawing/2014/main" id="{048809E0-48CA-44F0-A539-B527C82D74E6}"/>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306050" y="6439820"/>
            <a:ext cx="947958" cy="333222"/>
          </a:xfrm>
          <a:prstGeom prst="rect">
            <a:avLst/>
          </a:prstGeom>
          <a:noFill/>
          <a:ln>
            <a:noFill/>
          </a:ln>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25.svg"/><Relationship Id="rId4" Type="http://schemas.openxmlformats.org/officeDocument/2006/relationships/image" Target="../media/image24.sv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main, personne, doigt&#10;&#10;Le contenu généré par l’IA peut être incorrect.">
            <a:extLst>
              <a:ext uri="{FF2B5EF4-FFF2-40B4-BE49-F238E27FC236}">
                <a16:creationId xmlns:a16="http://schemas.microsoft.com/office/drawing/2014/main" id="{827316E8-8902-605C-79DF-492A00BFD769}"/>
              </a:ext>
            </a:extLst>
          </p:cNvPr>
          <p:cNvPicPr>
            <a:picLocks noChangeAspect="1"/>
          </p:cNvPicPr>
          <p:nvPr/>
        </p:nvPicPr>
        <p:blipFill>
          <a:blip r:embed="rId3"/>
          <a:stretch>
            <a:fillRect/>
          </a:stretch>
        </p:blipFill>
        <p:spPr>
          <a:xfrm>
            <a:off x="0" y="-7238"/>
            <a:ext cx="9263937" cy="6865238"/>
          </a:xfrm>
          <a:prstGeom prst="rect">
            <a:avLst/>
          </a:prstGeom>
        </p:spPr>
      </p:pic>
      <p:sp>
        <p:nvSpPr>
          <p:cNvPr id="3" name="Titre 2">
            <a:extLst>
              <a:ext uri="{FF2B5EF4-FFF2-40B4-BE49-F238E27FC236}">
                <a16:creationId xmlns:a16="http://schemas.microsoft.com/office/drawing/2014/main" id="{200B3D2B-613A-41BE-987D-E6A1324B456D}"/>
              </a:ext>
            </a:extLst>
          </p:cNvPr>
          <p:cNvSpPr>
            <a:spLocks noGrp="1"/>
          </p:cNvSpPr>
          <p:nvPr>
            <p:ph type="ctrTitle"/>
          </p:nvPr>
        </p:nvSpPr>
        <p:spPr>
          <a:xfrm>
            <a:off x="3200400" y="2811053"/>
            <a:ext cx="8991600" cy="1261295"/>
          </a:xfrm>
        </p:spPr>
        <p:txBody>
          <a:bodyPr tIns="216000" rtlCol="0"/>
          <a:lstStyle/>
          <a:p>
            <a:pPr rtl="0"/>
            <a:r>
              <a:rPr lang="fr-FR" dirty="0"/>
              <a:t>Baromètre Culture  Qualité </a:t>
            </a:r>
            <a:br>
              <a:rPr lang="fr-FR" dirty="0"/>
            </a:br>
            <a:r>
              <a:rPr lang="fr-FR" dirty="0"/>
              <a:t>et  Sécurité des Soins en équipe</a:t>
            </a:r>
          </a:p>
        </p:txBody>
      </p:sp>
      <p:sp>
        <p:nvSpPr>
          <p:cNvPr id="4" name="Sous-titre 3">
            <a:extLst>
              <a:ext uri="{FF2B5EF4-FFF2-40B4-BE49-F238E27FC236}">
                <a16:creationId xmlns:a16="http://schemas.microsoft.com/office/drawing/2014/main" id="{4772945D-CA91-4CFE-8EB7-941C7618C994}"/>
              </a:ext>
            </a:extLst>
          </p:cNvPr>
          <p:cNvSpPr>
            <a:spLocks noGrp="1"/>
          </p:cNvSpPr>
          <p:nvPr>
            <p:ph type="subTitle" idx="1"/>
          </p:nvPr>
        </p:nvSpPr>
        <p:spPr>
          <a:xfrm>
            <a:off x="3200400" y="4061039"/>
            <a:ext cx="6580188" cy="580921"/>
          </a:xfrm>
        </p:spPr>
        <p:txBody>
          <a:bodyPr rtlCol="0"/>
          <a:lstStyle/>
          <a:p>
            <a:pPr rtl="0"/>
            <a:r>
              <a:rPr lang="fr-FR" dirty="0"/>
              <a:t>INFORMATION DU </a:t>
            </a:r>
            <a:r>
              <a:rPr lang="fr-FR" dirty="0">
                <a:highlight>
                  <a:srgbClr val="00FFFF"/>
                </a:highlight>
              </a:rPr>
              <a:t>DATE</a:t>
            </a:r>
          </a:p>
        </p:txBody>
      </p:sp>
      <p:sp>
        <p:nvSpPr>
          <p:cNvPr id="2" name="ZoneTexte 11">
            <a:extLst>
              <a:ext uri="{FF2B5EF4-FFF2-40B4-BE49-F238E27FC236}">
                <a16:creationId xmlns:a16="http://schemas.microsoft.com/office/drawing/2014/main" id="{3D644EDB-BD76-E99B-E9C0-1E8E89775650}"/>
              </a:ext>
            </a:extLst>
          </p:cNvPr>
          <p:cNvSpPr txBox="1"/>
          <p:nvPr/>
        </p:nvSpPr>
        <p:spPr>
          <a:xfrm>
            <a:off x="10359848" y="5089912"/>
            <a:ext cx="1052532" cy="369332"/>
          </a:xfrm>
          <a:prstGeom prst="rect">
            <a:avLst/>
          </a:prstGeom>
          <a:noFill/>
        </p:spPr>
        <p:txBody>
          <a:bodyPr wrap="none" rtlCol="0">
            <a:spAutoFit/>
          </a:bodyPr>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highlight>
                  <a:srgbClr val="00FFFF"/>
                </a:highlight>
              </a:rPr>
              <a:t>LOGO ES</a:t>
            </a:r>
          </a:p>
        </p:txBody>
      </p: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EB189-5CEC-AE96-9477-75723CF1F463}"/>
            </a:ext>
          </a:extLst>
        </p:cNvPr>
        <p:cNvGrpSpPr/>
        <p:nvPr/>
      </p:nvGrpSpPr>
      <p:grpSpPr>
        <a:xfrm>
          <a:off x="0" y="0"/>
          <a:ext cx="0" cy="0"/>
          <a:chOff x="0" y="0"/>
          <a:chExt cx="0" cy="0"/>
        </a:xfrm>
      </p:grpSpPr>
      <p:pic>
        <p:nvPicPr>
          <p:cNvPr id="11" name="Image 10" descr="Une image contenant personne, ordinateur portable, Appareil électronique, Matériel de bureau&#10;&#10;Le contenu généré par l’IA peut être incorrect.">
            <a:extLst>
              <a:ext uri="{FF2B5EF4-FFF2-40B4-BE49-F238E27FC236}">
                <a16:creationId xmlns:a16="http://schemas.microsoft.com/office/drawing/2014/main" id="{4AD1EB6F-1C1E-75DA-05CB-E2AF69F2746B}"/>
              </a:ext>
            </a:extLst>
          </p:cNvPr>
          <p:cNvPicPr>
            <a:picLocks noChangeAspect="1"/>
          </p:cNvPicPr>
          <p:nvPr/>
        </p:nvPicPr>
        <p:blipFill>
          <a:blip r:embed="rId3"/>
          <a:srcRect l="42964" t="2267" r="500"/>
          <a:stretch>
            <a:fillRect/>
          </a:stretch>
        </p:blipFill>
        <p:spPr>
          <a:xfrm>
            <a:off x="0" y="0"/>
            <a:ext cx="6168101" cy="6803351"/>
          </a:xfrm>
          <a:prstGeom prst="rect">
            <a:avLst/>
          </a:prstGeom>
        </p:spPr>
      </p:pic>
      <p:sp>
        <p:nvSpPr>
          <p:cNvPr id="20" name="Rectangle 19" descr="Bloc d’accentuation">
            <a:extLst>
              <a:ext uri="{FF2B5EF4-FFF2-40B4-BE49-F238E27FC236}">
                <a16:creationId xmlns:a16="http://schemas.microsoft.com/office/drawing/2014/main" id="{B17BEF1B-9B94-7FBD-8135-0CBB14739782}"/>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 name="Titre 1">
            <a:extLst>
              <a:ext uri="{FF2B5EF4-FFF2-40B4-BE49-F238E27FC236}">
                <a16:creationId xmlns:a16="http://schemas.microsoft.com/office/drawing/2014/main" id="{6F575DBB-1F2B-1476-D405-5DECA4AD8DB8}"/>
              </a:ext>
            </a:extLst>
          </p:cNvPr>
          <p:cNvSpPr>
            <a:spLocks noGrp="1"/>
          </p:cNvSpPr>
          <p:nvPr>
            <p:ph type="title"/>
          </p:nvPr>
        </p:nvSpPr>
        <p:spPr>
          <a:xfrm>
            <a:off x="5118100" y="1869795"/>
            <a:ext cx="6641900" cy="1559205"/>
          </a:xfrm>
        </p:spPr>
        <p:txBody>
          <a:bodyPr rtlCol="0"/>
          <a:lstStyle/>
          <a:p>
            <a:pPr rtl="0"/>
            <a:r>
              <a:rPr lang="fr-FR" sz="6000" dirty="0"/>
              <a:t>Découvrir la méthode et l’outil</a:t>
            </a:r>
          </a:p>
        </p:txBody>
      </p:sp>
      <p:sp>
        <p:nvSpPr>
          <p:cNvPr id="3" name="Espace réservé du texte 2">
            <a:extLst>
              <a:ext uri="{FF2B5EF4-FFF2-40B4-BE49-F238E27FC236}">
                <a16:creationId xmlns:a16="http://schemas.microsoft.com/office/drawing/2014/main" id="{A97495B6-1987-7A92-A71F-C67A217AA89C}"/>
              </a:ext>
            </a:extLst>
          </p:cNvPr>
          <p:cNvSpPr>
            <a:spLocks noGrp="1"/>
          </p:cNvSpPr>
          <p:nvPr>
            <p:ph type="body" sz="quarter" idx="32"/>
          </p:nvPr>
        </p:nvSpPr>
        <p:spPr>
          <a:xfrm>
            <a:off x="5118373" y="3429000"/>
            <a:ext cx="6641626" cy="590155"/>
          </a:xfrm>
        </p:spPr>
        <p:txBody>
          <a:bodyPr rtlCol="0"/>
          <a:lstStyle/>
          <a:p>
            <a:pPr rtl="0"/>
            <a:r>
              <a:rPr lang="fr-FR" dirty="0"/>
              <a:t>Une méthode simple et un outil facilitant</a:t>
            </a:r>
          </a:p>
        </p:txBody>
      </p:sp>
      <p:sp>
        <p:nvSpPr>
          <p:cNvPr id="4" name="Espace réservé du contenu 3">
            <a:extLst>
              <a:ext uri="{FF2B5EF4-FFF2-40B4-BE49-F238E27FC236}">
                <a16:creationId xmlns:a16="http://schemas.microsoft.com/office/drawing/2014/main" id="{0FA48EFC-B846-75A8-B6A3-57182ABD0A48}"/>
              </a:ext>
            </a:extLst>
          </p:cNvPr>
          <p:cNvSpPr>
            <a:spLocks noGrp="1"/>
          </p:cNvSpPr>
          <p:nvPr>
            <p:ph sz="half" idx="1"/>
          </p:nvPr>
        </p:nvSpPr>
        <p:spPr>
          <a:xfrm>
            <a:off x="6288000" y="4247804"/>
            <a:ext cx="5472000" cy="1944195"/>
          </a:xfrm>
        </p:spPr>
        <p:txBody>
          <a:bodyPr rtlCol="0"/>
          <a:lstStyle/>
          <a:p>
            <a:pPr marL="0" indent="0">
              <a:buNone/>
            </a:pPr>
            <a:r>
              <a:rPr lang="fr-FR" sz="2800" dirty="0"/>
              <a:t>1 outil en ligne STARAQS</a:t>
            </a:r>
          </a:p>
          <a:p>
            <a:pPr marL="0" indent="0">
              <a:buNone/>
            </a:pPr>
            <a:r>
              <a:rPr lang="fr-FR" sz="2800" dirty="0"/>
              <a:t>1 kit de documents types</a:t>
            </a:r>
          </a:p>
          <a:p>
            <a:pPr marL="0" indent="0">
              <a:buNone/>
            </a:pPr>
            <a:r>
              <a:rPr lang="fr-FR" sz="2800" dirty="0"/>
              <a:t>1 guide d’aide au déploiement de la démarche pour l’animateur </a:t>
            </a:r>
          </a:p>
          <a:p>
            <a:pPr marL="0" indent="0" rtl="0">
              <a:buNone/>
            </a:pPr>
            <a:endParaRPr lang="fr-FR" sz="2800" dirty="0"/>
          </a:p>
        </p:txBody>
      </p:sp>
      <p:sp>
        <p:nvSpPr>
          <p:cNvPr id="6" name="Espace réservé du numéro de diapositive 5">
            <a:extLst>
              <a:ext uri="{FF2B5EF4-FFF2-40B4-BE49-F238E27FC236}">
                <a16:creationId xmlns:a16="http://schemas.microsoft.com/office/drawing/2014/main" id="{85BF59D2-3611-3ED9-2CF7-682DF34187AC}"/>
              </a:ext>
            </a:extLst>
          </p:cNvPr>
          <p:cNvSpPr>
            <a:spLocks noGrp="1"/>
          </p:cNvSpPr>
          <p:nvPr>
            <p:ph type="sldNum" sz="quarter" idx="33"/>
          </p:nvPr>
        </p:nvSpPr>
        <p:spPr/>
        <p:txBody>
          <a:bodyPr rtlCol="0"/>
          <a:lstStyle/>
          <a:p>
            <a:pPr rtl="0"/>
            <a:fld id="{19B51A1E-902D-48AF-9020-955120F399B6}" type="slidenum">
              <a:rPr lang="fr-FR" smtClean="0"/>
              <a:pPr rtl="0"/>
              <a:t>10</a:t>
            </a:fld>
            <a:endParaRPr lang="fr-FR"/>
          </a:p>
        </p:txBody>
      </p:sp>
    </p:spTree>
    <p:extLst>
      <p:ext uri="{BB962C8B-B14F-4D97-AF65-F5344CB8AC3E}">
        <p14:creationId xmlns:p14="http://schemas.microsoft.com/office/powerpoint/2010/main" val="4179785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BC8BF-7A39-427F-831C-1174DDE81EB5}"/>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BA956B1A-4277-CC36-89B0-B2F226A08AB6}"/>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11</a:t>
            </a:fld>
            <a:endParaRPr lang="fr-FR"/>
          </a:p>
        </p:txBody>
      </p:sp>
      <p:graphicFrame>
        <p:nvGraphicFramePr>
          <p:cNvPr id="9" name="Diagramme 8">
            <a:extLst>
              <a:ext uri="{FF2B5EF4-FFF2-40B4-BE49-F238E27FC236}">
                <a16:creationId xmlns:a16="http://schemas.microsoft.com/office/drawing/2014/main" id="{71ECF609-AB1C-1590-B792-51CE8DCE30D7}"/>
              </a:ext>
            </a:extLst>
          </p:cNvPr>
          <p:cNvGraphicFramePr/>
          <p:nvPr/>
        </p:nvGraphicFramePr>
        <p:xfrm>
          <a:off x="1573629" y="-235504"/>
          <a:ext cx="9786257" cy="7969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a:extLst>
              <a:ext uri="{FF2B5EF4-FFF2-40B4-BE49-F238E27FC236}">
                <a16:creationId xmlns:a16="http://schemas.microsoft.com/office/drawing/2014/main" id="{82568300-B6F7-F4E3-0BF6-106333004E22}"/>
              </a:ext>
            </a:extLst>
          </p:cNvPr>
          <p:cNvSpPr>
            <a:spLocks noGrp="1"/>
          </p:cNvSpPr>
          <p:nvPr>
            <p:ph type="title"/>
          </p:nvPr>
        </p:nvSpPr>
        <p:spPr>
          <a:xfrm>
            <a:off x="152649" y="1609051"/>
            <a:ext cx="2441847" cy="4762300"/>
          </a:xfrm>
        </p:spPr>
        <p:txBody>
          <a:bodyPr rtlCol="0"/>
          <a:lstStyle/>
          <a:p>
            <a:r>
              <a:rPr lang="fr-FR" sz="2800" dirty="0"/>
              <a:t>Méthodologie pour la réalisation du baromètre CQSS</a:t>
            </a:r>
            <a:br>
              <a:rPr lang="fr-FR" sz="2000" b="0" dirty="0">
                <a:solidFill>
                  <a:srgbClr val="0070C0"/>
                </a:solidFill>
              </a:rPr>
            </a:br>
            <a:br>
              <a:rPr lang="fr-FR" sz="2800" dirty="0"/>
            </a:br>
            <a:endParaRPr lang="fr-FR" sz="2800" dirty="0"/>
          </a:p>
        </p:txBody>
      </p:sp>
      <p:sp>
        <p:nvSpPr>
          <p:cNvPr id="3" name="Rectangle 2">
            <a:extLst>
              <a:ext uri="{FF2B5EF4-FFF2-40B4-BE49-F238E27FC236}">
                <a16:creationId xmlns:a16="http://schemas.microsoft.com/office/drawing/2014/main" id="{91F828B4-C429-DAF8-B17A-7FC407316AC4}"/>
              </a:ext>
            </a:extLst>
          </p:cNvPr>
          <p:cNvSpPr/>
          <p:nvPr/>
        </p:nvSpPr>
        <p:spPr>
          <a:xfrm>
            <a:off x="1950720" y="0"/>
            <a:ext cx="426719" cy="923330"/>
          </a:xfrm>
          <a:prstGeom prst="rect">
            <a:avLst/>
          </a:prstGeom>
          <a:noFill/>
        </p:spPr>
        <p:txBody>
          <a:bodyPr wrap="non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1</a:t>
            </a:r>
          </a:p>
        </p:txBody>
      </p:sp>
      <p:sp>
        <p:nvSpPr>
          <p:cNvPr id="4" name="Rectangle 3">
            <a:extLst>
              <a:ext uri="{FF2B5EF4-FFF2-40B4-BE49-F238E27FC236}">
                <a16:creationId xmlns:a16="http://schemas.microsoft.com/office/drawing/2014/main" id="{E8A3FE9D-A767-D881-CBFA-19CB1568DCC7}"/>
              </a:ext>
            </a:extLst>
          </p:cNvPr>
          <p:cNvSpPr/>
          <p:nvPr/>
        </p:nvSpPr>
        <p:spPr>
          <a:xfrm>
            <a:off x="2560295" y="1236123"/>
            <a:ext cx="505268" cy="923330"/>
          </a:xfrm>
          <a:prstGeom prst="rect">
            <a:avLst/>
          </a:prstGeom>
          <a:noFill/>
        </p:spPr>
        <p:txBody>
          <a:bodyPr wrap="non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2</a:t>
            </a:r>
          </a:p>
        </p:txBody>
      </p:sp>
      <p:sp>
        <p:nvSpPr>
          <p:cNvPr id="6" name="Rectangle 5">
            <a:extLst>
              <a:ext uri="{FF2B5EF4-FFF2-40B4-BE49-F238E27FC236}">
                <a16:creationId xmlns:a16="http://schemas.microsoft.com/office/drawing/2014/main" id="{9A698705-58FF-2F18-8117-C463EA37F359}"/>
              </a:ext>
            </a:extLst>
          </p:cNvPr>
          <p:cNvSpPr/>
          <p:nvPr/>
        </p:nvSpPr>
        <p:spPr>
          <a:xfrm>
            <a:off x="2932488" y="2349171"/>
            <a:ext cx="521297" cy="923330"/>
          </a:xfrm>
          <a:prstGeom prst="rect">
            <a:avLst/>
          </a:prstGeom>
          <a:noFill/>
        </p:spPr>
        <p:txBody>
          <a:bodyPr wrap="non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3</a:t>
            </a:r>
          </a:p>
        </p:txBody>
      </p:sp>
      <p:sp>
        <p:nvSpPr>
          <p:cNvPr id="7" name="Rectangle 6">
            <a:extLst>
              <a:ext uri="{FF2B5EF4-FFF2-40B4-BE49-F238E27FC236}">
                <a16:creationId xmlns:a16="http://schemas.microsoft.com/office/drawing/2014/main" id="{30DF3C52-BB1E-34D5-2FF9-EC216CC82128}"/>
              </a:ext>
            </a:extLst>
          </p:cNvPr>
          <p:cNvSpPr/>
          <p:nvPr/>
        </p:nvSpPr>
        <p:spPr>
          <a:xfrm>
            <a:off x="2932488" y="3528536"/>
            <a:ext cx="553357" cy="923330"/>
          </a:xfrm>
          <a:prstGeom prst="rect">
            <a:avLst/>
          </a:prstGeom>
          <a:noFill/>
        </p:spPr>
        <p:txBody>
          <a:bodyPr wrap="none" lIns="91440" tIns="45720" rIns="91440" bIns="45720">
            <a:spAutoFit/>
          </a:bodyPr>
          <a:lstStyle/>
          <a:p>
            <a:pPr algn="ctr"/>
            <a:r>
              <a:rPr lang="fr-FR" sz="5400" dirty="0">
                <a:ln w="0"/>
                <a:effectLst>
                  <a:outerShdw blurRad="38100" dist="19050" dir="2700000" algn="tl" rotWithShape="0">
                    <a:schemeClr val="dk1">
                      <a:alpha val="40000"/>
                    </a:schemeClr>
                  </a:outerShdw>
                </a:effectLst>
              </a:rPr>
              <a:t>4</a:t>
            </a:r>
            <a:endParaRPr lang="fr-FR" sz="54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6C1E9102-E7A7-8CFB-3565-7E18D3F81BE2}"/>
              </a:ext>
            </a:extLst>
          </p:cNvPr>
          <p:cNvSpPr/>
          <p:nvPr/>
        </p:nvSpPr>
        <p:spPr>
          <a:xfrm>
            <a:off x="2803311" y="4707901"/>
            <a:ext cx="524503" cy="923330"/>
          </a:xfrm>
          <a:prstGeom prst="rect">
            <a:avLst/>
          </a:prstGeom>
          <a:noFill/>
        </p:spPr>
        <p:txBody>
          <a:bodyPr wrap="non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5</a:t>
            </a:r>
          </a:p>
        </p:txBody>
      </p:sp>
      <p:sp>
        <p:nvSpPr>
          <p:cNvPr id="11" name="Rectangle 10">
            <a:extLst>
              <a:ext uri="{FF2B5EF4-FFF2-40B4-BE49-F238E27FC236}">
                <a16:creationId xmlns:a16="http://schemas.microsoft.com/office/drawing/2014/main" id="{BD628EDE-E53B-C13F-8C91-D2A3AE9D6C47}"/>
              </a:ext>
            </a:extLst>
          </p:cNvPr>
          <p:cNvSpPr/>
          <p:nvPr/>
        </p:nvSpPr>
        <p:spPr>
          <a:xfrm>
            <a:off x="2319018" y="5862141"/>
            <a:ext cx="566181" cy="923330"/>
          </a:xfrm>
          <a:prstGeom prst="rect">
            <a:avLst/>
          </a:prstGeom>
          <a:noFill/>
        </p:spPr>
        <p:txBody>
          <a:bodyPr wrap="non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6</a:t>
            </a:r>
          </a:p>
        </p:txBody>
      </p:sp>
    </p:spTree>
    <p:extLst>
      <p:ext uri="{BB962C8B-B14F-4D97-AF65-F5344CB8AC3E}">
        <p14:creationId xmlns:p14="http://schemas.microsoft.com/office/powerpoint/2010/main" val="666675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AAD96-7913-015D-F189-8CD8EA4D3C3D}"/>
            </a:ext>
          </a:extLst>
        </p:cNvPr>
        <p:cNvGrpSpPr/>
        <p:nvPr/>
      </p:nvGrpSpPr>
      <p:grpSpPr>
        <a:xfrm>
          <a:off x="0" y="0"/>
          <a:ext cx="0" cy="0"/>
          <a:chOff x="0" y="0"/>
          <a:chExt cx="0" cy="0"/>
        </a:xfrm>
      </p:grpSpPr>
      <p:pic>
        <p:nvPicPr>
          <p:cNvPr id="1028" name="Picture 4" descr="Comprendre L'explication De L'information Différents Types De Formation ...">
            <a:extLst>
              <a:ext uri="{FF2B5EF4-FFF2-40B4-BE49-F238E27FC236}">
                <a16:creationId xmlns:a16="http://schemas.microsoft.com/office/drawing/2014/main" id="{916B09D4-09B0-4802-92E5-C4D8393ED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9646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re 2">
            <a:extLst>
              <a:ext uri="{FF2B5EF4-FFF2-40B4-BE49-F238E27FC236}">
                <a16:creationId xmlns:a16="http://schemas.microsoft.com/office/drawing/2014/main" id="{31538AFB-64B5-C715-80EA-E676D5EE533D}"/>
              </a:ext>
            </a:extLst>
          </p:cNvPr>
          <p:cNvSpPr>
            <a:spLocks noGrp="1"/>
          </p:cNvSpPr>
          <p:nvPr>
            <p:ph type="ctrTitle"/>
          </p:nvPr>
        </p:nvSpPr>
        <p:spPr>
          <a:xfrm>
            <a:off x="7812505" y="2186246"/>
            <a:ext cx="4379496" cy="1962545"/>
          </a:xfrm>
        </p:spPr>
        <p:txBody>
          <a:bodyPr tIns="180000" rtlCol="0"/>
          <a:lstStyle/>
          <a:p>
            <a:pPr rtl="0"/>
            <a:r>
              <a:rPr lang="fr-FR" sz="6000" dirty="0"/>
              <a:t>Quel est votre rôle ?</a:t>
            </a:r>
          </a:p>
        </p:txBody>
      </p:sp>
      <p:sp>
        <p:nvSpPr>
          <p:cNvPr id="14" name="Espace réservé du texte 13">
            <a:extLst>
              <a:ext uri="{FF2B5EF4-FFF2-40B4-BE49-F238E27FC236}">
                <a16:creationId xmlns:a16="http://schemas.microsoft.com/office/drawing/2014/main" id="{D00982D8-9756-50BC-7EB7-2BB92B717CFF}"/>
              </a:ext>
            </a:extLst>
          </p:cNvPr>
          <p:cNvSpPr>
            <a:spLocks noGrp="1"/>
          </p:cNvSpPr>
          <p:nvPr>
            <p:ph type="body" sz="quarter" idx="13"/>
          </p:nvPr>
        </p:nvSpPr>
        <p:spPr>
          <a:xfrm>
            <a:off x="7812503" y="4148792"/>
            <a:ext cx="4379497" cy="1100565"/>
          </a:xfrm>
        </p:spPr>
        <p:txBody>
          <a:bodyPr rtlCol="0"/>
          <a:lstStyle/>
          <a:p>
            <a:pPr rtl="0"/>
            <a:r>
              <a:rPr lang="fr-FR" dirty="0">
                <a:highlight>
                  <a:srgbClr val="00FFFF"/>
                </a:highlight>
              </a:rPr>
              <a:t>dans le service concerné</a:t>
            </a:r>
          </a:p>
        </p:txBody>
      </p:sp>
      <p:sp>
        <p:nvSpPr>
          <p:cNvPr id="5" name="Espace réservé du numéro de diapositive 4">
            <a:extLst>
              <a:ext uri="{FF2B5EF4-FFF2-40B4-BE49-F238E27FC236}">
                <a16:creationId xmlns:a16="http://schemas.microsoft.com/office/drawing/2014/main" id="{1BABA264-766B-86D1-CC70-D1036220D100}"/>
              </a:ext>
            </a:extLst>
          </p:cNvPr>
          <p:cNvSpPr>
            <a:spLocks noGrp="1"/>
          </p:cNvSpPr>
          <p:nvPr>
            <p:ph type="sldNum" sz="quarter" idx="12"/>
          </p:nvPr>
        </p:nvSpPr>
        <p:spPr/>
        <p:txBody>
          <a:bodyPr rtlCol="0"/>
          <a:lstStyle/>
          <a:p>
            <a:pPr rtl="0"/>
            <a:fld id="{19B51A1E-902D-48AF-9020-955120F399B6}" type="slidenum">
              <a:rPr lang="fr-FR" smtClean="0"/>
              <a:pPr rtl="0"/>
              <a:t>12</a:t>
            </a:fld>
            <a:endParaRPr lang="fr-FR"/>
          </a:p>
        </p:txBody>
      </p:sp>
    </p:spTree>
    <p:extLst>
      <p:ext uri="{BB962C8B-B14F-4D97-AF65-F5344CB8AC3E}">
        <p14:creationId xmlns:p14="http://schemas.microsoft.com/office/powerpoint/2010/main" val="499617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8AA64-1917-4D0F-456A-F9FBA6E80D60}"/>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4EA22678-7F53-DB6C-A9A8-0EBBF0D88E95}"/>
              </a:ext>
            </a:extLst>
          </p:cNvPr>
          <p:cNvPicPr>
            <a:picLocks noChangeAspect="1"/>
          </p:cNvPicPr>
          <p:nvPr/>
        </p:nvPicPr>
        <p:blipFill>
          <a:blip r:embed="rId3"/>
          <a:srcRect r="13515"/>
          <a:stretch>
            <a:fillRect/>
          </a:stretch>
        </p:blipFill>
        <p:spPr>
          <a:xfrm>
            <a:off x="23091" y="0"/>
            <a:ext cx="9718079" cy="6371351"/>
          </a:xfrm>
          <a:prstGeom prst="rect">
            <a:avLst/>
          </a:prstGeom>
        </p:spPr>
      </p:pic>
      <p:sp>
        <p:nvSpPr>
          <p:cNvPr id="3" name="Titre 2">
            <a:extLst>
              <a:ext uri="{FF2B5EF4-FFF2-40B4-BE49-F238E27FC236}">
                <a16:creationId xmlns:a16="http://schemas.microsoft.com/office/drawing/2014/main" id="{9E9C7880-5768-C77C-F8C2-67D0FF15B566}"/>
              </a:ext>
            </a:extLst>
          </p:cNvPr>
          <p:cNvSpPr>
            <a:spLocks noGrp="1"/>
          </p:cNvSpPr>
          <p:nvPr>
            <p:ph type="ctrTitle"/>
          </p:nvPr>
        </p:nvSpPr>
        <p:spPr>
          <a:xfrm>
            <a:off x="5197643" y="2204792"/>
            <a:ext cx="6994358" cy="1944000"/>
          </a:xfrm>
        </p:spPr>
        <p:txBody>
          <a:bodyPr tIns="180000" rtlCol="0"/>
          <a:lstStyle/>
          <a:p>
            <a:pPr rtl="0"/>
            <a:r>
              <a:rPr lang="fr-FR" sz="6000"/>
              <a:t>Renseigner  </a:t>
            </a:r>
            <a:r>
              <a:rPr lang="fr-FR" sz="6000" dirty="0"/>
              <a:t>le questionnaire</a:t>
            </a:r>
          </a:p>
        </p:txBody>
      </p:sp>
      <p:sp>
        <p:nvSpPr>
          <p:cNvPr id="14" name="Espace réservé du texte 13">
            <a:extLst>
              <a:ext uri="{FF2B5EF4-FFF2-40B4-BE49-F238E27FC236}">
                <a16:creationId xmlns:a16="http://schemas.microsoft.com/office/drawing/2014/main" id="{630DD88F-5822-458B-9195-C3CA728D05A7}"/>
              </a:ext>
            </a:extLst>
          </p:cNvPr>
          <p:cNvSpPr>
            <a:spLocks noGrp="1"/>
          </p:cNvSpPr>
          <p:nvPr>
            <p:ph type="body" sz="quarter" idx="13"/>
          </p:nvPr>
        </p:nvSpPr>
        <p:spPr>
          <a:xfrm>
            <a:off x="5197642" y="4148860"/>
            <a:ext cx="6994358" cy="1100565"/>
          </a:xfrm>
        </p:spPr>
        <p:txBody>
          <a:bodyPr rtlCol="0"/>
          <a:lstStyle/>
          <a:p>
            <a:pPr rtl="0"/>
            <a:r>
              <a:rPr lang="fr-FR" dirty="0"/>
              <a:t>Le questionnaire du baromètre </a:t>
            </a:r>
          </a:p>
          <a:p>
            <a:pPr rtl="0"/>
            <a:r>
              <a:rPr lang="fr-FR" dirty="0"/>
              <a:t>comporte 8 thématiques et au total 32 questions</a:t>
            </a:r>
          </a:p>
        </p:txBody>
      </p:sp>
      <p:sp>
        <p:nvSpPr>
          <p:cNvPr id="5" name="Espace réservé du numéro de diapositive 4">
            <a:extLst>
              <a:ext uri="{FF2B5EF4-FFF2-40B4-BE49-F238E27FC236}">
                <a16:creationId xmlns:a16="http://schemas.microsoft.com/office/drawing/2014/main" id="{6D785256-06DD-9EAE-44F6-717D849E6B48}"/>
              </a:ext>
            </a:extLst>
          </p:cNvPr>
          <p:cNvSpPr>
            <a:spLocks noGrp="1"/>
          </p:cNvSpPr>
          <p:nvPr>
            <p:ph type="sldNum" sz="quarter" idx="12"/>
          </p:nvPr>
        </p:nvSpPr>
        <p:spPr/>
        <p:txBody>
          <a:bodyPr rtlCol="0"/>
          <a:lstStyle/>
          <a:p>
            <a:pPr rtl="0"/>
            <a:fld id="{19B51A1E-902D-48AF-9020-955120F399B6}" type="slidenum">
              <a:rPr lang="fr-FR" smtClean="0"/>
              <a:pPr rtl="0"/>
              <a:t>13</a:t>
            </a:fld>
            <a:endParaRPr lang="fr-FR"/>
          </a:p>
        </p:txBody>
      </p:sp>
    </p:spTree>
    <p:extLst>
      <p:ext uri="{BB962C8B-B14F-4D97-AF65-F5344CB8AC3E}">
        <p14:creationId xmlns:p14="http://schemas.microsoft.com/office/powerpoint/2010/main" val="1332536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85D5E-0FDD-6B26-8E08-7240720E543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50D8BAE-EFAD-2739-9497-63D3875217E9}"/>
              </a:ext>
            </a:extLst>
          </p:cNvPr>
          <p:cNvSpPr>
            <a:spLocks noGrp="1"/>
          </p:cNvSpPr>
          <p:nvPr>
            <p:ph type="title"/>
          </p:nvPr>
        </p:nvSpPr>
        <p:spPr>
          <a:xfrm>
            <a:off x="146906" y="3341913"/>
            <a:ext cx="2042842" cy="2008029"/>
          </a:xfrm>
        </p:spPr>
        <p:txBody>
          <a:bodyPr rtlCol="0"/>
          <a:lstStyle/>
          <a:p>
            <a:r>
              <a:rPr lang="fr-FR" sz="2800" dirty="0"/>
              <a:t>Le questionnaire</a:t>
            </a:r>
            <a:br>
              <a:rPr lang="fr-FR" sz="2800" dirty="0"/>
            </a:br>
            <a:br>
              <a:rPr lang="fr-FR" sz="2800" b="0" dirty="0"/>
            </a:br>
            <a:br>
              <a:rPr lang="fr-FR" sz="2800" dirty="0"/>
            </a:br>
            <a:endParaRPr lang="fr-FR" sz="2800" dirty="0"/>
          </a:p>
        </p:txBody>
      </p:sp>
      <p:sp>
        <p:nvSpPr>
          <p:cNvPr id="8" name="Espace réservé du numéro de diapositive 7">
            <a:extLst>
              <a:ext uri="{FF2B5EF4-FFF2-40B4-BE49-F238E27FC236}">
                <a16:creationId xmlns:a16="http://schemas.microsoft.com/office/drawing/2014/main" id="{8A7451DA-11F3-BD08-B3A1-61B4139F5231}"/>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14</a:t>
            </a:fld>
            <a:endParaRPr lang="fr-FR"/>
          </a:p>
        </p:txBody>
      </p:sp>
      <p:sp>
        <p:nvSpPr>
          <p:cNvPr id="3" name="Titre 1">
            <a:extLst>
              <a:ext uri="{FF2B5EF4-FFF2-40B4-BE49-F238E27FC236}">
                <a16:creationId xmlns:a16="http://schemas.microsoft.com/office/drawing/2014/main" id="{92FCBF5E-15F6-CE96-60A8-41ED717B4AA2}"/>
              </a:ext>
            </a:extLst>
          </p:cNvPr>
          <p:cNvSpPr txBox="1">
            <a:spLocks/>
          </p:cNvSpPr>
          <p:nvPr/>
        </p:nvSpPr>
        <p:spPr>
          <a:xfrm>
            <a:off x="2628976" y="724317"/>
            <a:ext cx="9478358" cy="564703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br>
              <a:rPr lang="fr-FR" sz="2800" dirty="0"/>
            </a:br>
            <a:r>
              <a:rPr lang="fr-FR" sz="2800" b="0" dirty="0"/>
              <a:t>Diffusé à </a:t>
            </a:r>
            <a:r>
              <a:rPr lang="fr-FR" sz="2800" dirty="0">
                <a:solidFill>
                  <a:srgbClr val="0070C0"/>
                </a:solidFill>
              </a:rPr>
              <a:t>tous les professionnels de l’unité de soins </a:t>
            </a:r>
            <a:r>
              <a:rPr lang="fr-FR" sz="2800" b="0" dirty="0"/>
              <a:t>qui interviennent dans la prise en charge des patients </a:t>
            </a:r>
            <a:r>
              <a:rPr lang="fr-FR" sz="2000" b="0" dirty="0"/>
              <a:t>(médecin, cadre de santé, IDE/IADE/IBODE, AS/AP, ASH, kiné, diététicien, ergo, psycho, assist. sociale, secrétaire, …)</a:t>
            </a:r>
          </a:p>
          <a:p>
            <a:endParaRPr lang="fr-FR" sz="2800" dirty="0"/>
          </a:p>
          <a:p>
            <a:r>
              <a:rPr lang="fr-FR" sz="2800" b="0" dirty="0"/>
              <a:t>Adressé </a:t>
            </a:r>
            <a:r>
              <a:rPr lang="fr-FR" sz="2800" dirty="0">
                <a:solidFill>
                  <a:srgbClr val="0070C0"/>
                </a:solidFill>
                <a:highlight>
                  <a:srgbClr val="00FFFF"/>
                </a:highlight>
              </a:rPr>
              <a:t>par un mail avec un lien URL ou par affichage d’un QR Code </a:t>
            </a:r>
            <a:r>
              <a:rPr lang="fr-FR" sz="2800" b="0" dirty="0"/>
              <a:t>spécifique à chaque unité de soins concernée. </a:t>
            </a:r>
          </a:p>
          <a:p>
            <a:endParaRPr lang="fr-FR" sz="2800" b="0" dirty="0"/>
          </a:p>
          <a:p>
            <a:r>
              <a:rPr lang="fr-FR" sz="2800" b="0" dirty="0"/>
              <a:t>Il est </a:t>
            </a:r>
            <a:r>
              <a:rPr lang="fr-FR" sz="2800" dirty="0">
                <a:solidFill>
                  <a:srgbClr val="0070C0"/>
                </a:solidFill>
              </a:rPr>
              <a:t>anonyme</a:t>
            </a:r>
            <a:r>
              <a:rPr lang="fr-FR" sz="2800" b="0" dirty="0"/>
              <a:t>, on note la fonction pour acter ensuite la pluridisciplinarité de l’évaluation. Chaque professionnel doit </a:t>
            </a:r>
            <a:r>
              <a:rPr lang="fr-FR" sz="2800" dirty="0">
                <a:solidFill>
                  <a:srgbClr val="0070C0"/>
                </a:solidFill>
              </a:rPr>
              <a:t>le remplir à titre individuel</a:t>
            </a:r>
            <a:r>
              <a:rPr lang="fr-FR" sz="2800" b="0" dirty="0"/>
              <a:t>. </a:t>
            </a:r>
          </a:p>
          <a:p>
            <a:endParaRPr lang="fr-FR" sz="2800" b="0" dirty="0"/>
          </a:p>
          <a:p>
            <a:r>
              <a:rPr lang="fr-FR" sz="2800" b="0" dirty="0"/>
              <a:t>Il prend </a:t>
            </a:r>
            <a:r>
              <a:rPr lang="fr-FR" sz="2800" dirty="0">
                <a:solidFill>
                  <a:srgbClr val="0070C0"/>
                </a:solidFill>
              </a:rPr>
              <a:t>moins de 10 minutes </a:t>
            </a:r>
            <a:r>
              <a:rPr lang="fr-FR" sz="2800" b="0" dirty="0"/>
              <a:t>à remplir</a:t>
            </a:r>
          </a:p>
          <a:p>
            <a:endParaRPr lang="fr-FR" sz="2800" b="0" dirty="0"/>
          </a:p>
          <a:p>
            <a:r>
              <a:rPr lang="fr-FR" sz="2800" b="0" dirty="0"/>
              <a:t>Il comprend : </a:t>
            </a:r>
            <a:r>
              <a:rPr lang="fr-FR" sz="2800" dirty="0">
                <a:solidFill>
                  <a:srgbClr val="0070C0"/>
                </a:solidFill>
              </a:rPr>
              <a:t>8 thématiques / 32 questions </a:t>
            </a:r>
            <a:r>
              <a:rPr lang="fr-FR" sz="2800" b="0" i="1" dirty="0"/>
              <a:t>(avec des exemples en italique) </a:t>
            </a:r>
            <a:br>
              <a:rPr lang="fr-FR" sz="2800" i="1" dirty="0"/>
            </a:br>
            <a:br>
              <a:rPr lang="fr-FR" sz="2800" b="0" dirty="0"/>
            </a:br>
            <a:endParaRPr lang="fr-FR" sz="2800" dirty="0"/>
          </a:p>
        </p:txBody>
      </p:sp>
      <p:pic>
        <p:nvPicPr>
          <p:cNvPr id="4" name="Image 3" descr="A medical facility implements a secure quality and safety assessment tool for healthcare professionals, with anonymous results and a feedback mechanism, to be completed by April 30, 2026.&#10;&#10;Le contenu généré par l’IA peut être incorrect.">
            <a:extLst>
              <a:ext uri="{FF2B5EF4-FFF2-40B4-BE49-F238E27FC236}">
                <a16:creationId xmlns:a16="http://schemas.microsoft.com/office/drawing/2014/main" id="{CDBFFBE4-8693-2C50-0409-40F9C2326BC6}"/>
              </a:ext>
            </a:extLst>
          </p:cNvPr>
          <p:cNvPicPr>
            <a:picLocks noChangeAspect="1"/>
          </p:cNvPicPr>
          <p:nvPr/>
        </p:nvPicPr>
        <p:blipFill>
          <a:blip r:embed="rId3"/>
          <a:stretch>
            <a:fillRect/>
          </a:stretch>
        </p:blipFill>
        <p:spPr>
          <a:xfrm rot="20633773">
            <a:off x="469382" y="980343"/>
            <a:ext cx="1766953" cy="2076945"/>
          </a:xfrm>
          <a:prstGeom prst="rect">
            <a:avLst/>
          </a:prstGeom>
          <a:ln>
            <a:solidFill>
              <a:schemeClr val="tx1"/>
            </a:solidFill>
          </a:ln>
        </p:spPr>
      </p:pic>
    </p:spTree>
    <p:extLst>
      <p:ext uri="{BB962C8B-B14F-4D97-AF65-F5344CB8AC3E}">
        <p14:creationId xmlns:p14="http://schemas.microsoft.com/office/powerpoint/2010/main" val="2550092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FC5FE-6FA4-C468-D205-65EEC73CBB9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F05B231-54FD-B3A5-472A-690210CD4A37}"/>
              </a:ext>
            </a:extLst>
          </p:cNvPr>
          <p:cNvSpPr>
            <a:spLocks noGrp="1"/>
          </p:cNvSpPr>
          <p:nvPr>
            <p:ph type="title"/>
          </p:nvPr>
        </p:nvSpPr>
        <p:spPr>
          <a:xfrm>
            <a:off x="514167" y="1558271"/>
            <a:ext cx="3733637" cy="3259886"/>
          </a:xfrm>
        </p:spPr>
        <p:txBody>
          <a:bodyPr rtlCol="0"/>
          <a:lstStyle/>
          <a:p>
            <a:r>
              <a:rPr lang="fr-FR" sz="2800" dirty="0"/>
              <a:t>Lors de la connexion au questionnaire, un texte introductif rappelle aux professionnels le but et les modalités du baromètre en indiquant la date limite de réponse qui est le : </a:t>
            </a:r>
            <a:r>
              <a:rPr lang="fr-FR" sz="2800" dirty="0">
                <a:highlight>
                  <a:srgbClr val="00FFFF"/>
                </a:highlight>
              </a:rPr>
              <a:t>date</a:t>
            </a:r>
            <a:br>
              <a:rPr lang="fr-FR" sz="2800" dirty="0"/>
            </a:br>
            <a:endParaRPr lang="fr-FR" sz="2800" dirty="0"/>
          </a:p>
        </p:txBody>
      </p:sp>
      <p:sp>
        <p:nvSpPr>
          <p:cNvPr id="8" name="Espace réservé du numéro de diapositive 7">
            <a:extLst>
              <a:ext uri="{FF2B5EF4-FFF2-40B4-BE49-F238E27FC236}">
                <a16:creationId xmlns:a16="http://schemas.microsoft.com/office/drawing/2014/main" id="{32A88556-0C6F-42AB-4AC2-2045A0C7A735}"/>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15</a:t>
            </a:fld>
            <a:endParaRPr lang="fr-FR"/>
          </a:p>
        </p:txBody>
      </p:sp>
      <p:pic>
        <p:nvPicPr>
          <p:cNvPr id="6" name="Graphique 5" descr="Informations avec un remplissage uni">
            <a:extLst>
              <a:ext uri="{FF2B5EF4-FFF2-40B4-BE49-F238E27FC236}">
                <a16:creationId xmlns:a16="http://schemas.microsoft.com/office/drawing/2014/main" id="{FA653033-ACDC-CB57-EF68-48792BEFB52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365422" y="132816"/>
            <a:ext cx="1730829" cy="1730829"/>
          </a:xfrm>
          <a:prstGeom prst="rect">
            <a:avLst/>
          </a:prstGeom>
        </p:spPr>
      </p:pic>
      <p:pic>
        <p:nvPicPr>
          <p:cNvPr id="5" name="Image 4" descr="A medical facility implements a secure quality and safety assessment tool for healthcare professionals, with anonymous results and a feedback mechanism, to be completed by April 30, 2026.&#10;&#10;Le contenu généré par l’IA peut être incorrect.">
            <a:extLst>
              <a:ext uri="{FF2B5EF4-FFF2-40B4-BE49-F238E27FC236}">
                <a16:creationId xmlns:a16="http://schemas.microsoft.com/office/drawing/2014/main" id="{6713A58C-5E1B-349A-9290-3F994E0F859B}"/>
              </a:ext>
            </a:extLst>
          </p:cNvPr>
          <p:cNvPicPr>
            <a:picLocks noChangeAspect="1"/>
          </p:cNvPicPr>
          <p:nvPr/>
        </p:nvPicPr>
        <p:blipFill>
          <a:blip r:embed="rId4"/>
          <a:stretch>
            <a:fillRect/>
          </a:stretch>
        </p:blipFill>
        <p:spPr>
          <a:xfrm>
            <a:off x="4953002" y="5077"/>
            <a:ext cx="5416084" cy="6366274"/>
          </a:xfrm>
          <a:prstGeom prst="rect">
            <a:avLst/>
          </a:prstGeom>
        </p:spPr>
      </p:pic>
      <p:sp>
        <p:nvSpPr>
          <p:cNvPr id="4" name="Titre 1">
            <a:extLst>
              <a:ext uri="{FF2B5EF4-FFF2-40B4-BE49-F238E27FC236}">
                <a16:creationId xmlns:a16="http://schemas.microsoft.com/office/drawing/2014/main" id="{20586661-D456-8605-02B7-F1D64CE699DC}"/>
              </a:ext>
            </a:extLst>
          </p:cNvPr>
          <p:cNvSpPr txBox="1">
            <a:spLocks/>
          </p:cNvSpPr>
          <p:nvPr/>
        </p:nvSpPr>
        <p:spPr>
          <a:xfrm>
            <a:off x="1137621" y="5341912"/>
            <a:ext cx="3733637" cy="9017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fr-FR" sz="2800" dirty="0">
                <a:solidFill>
                  <a:srgbClr val="0070C0"/>
                </a:solidFill>
              </a:rPr>
              <a:t>Vous devrez seulement sélectionner votre fonction</a:t>
            </a:r>
            <a:br>
              <a:rPr lang="fr-FR" sz="2800" b="0" dirty="0"/>
            </a:br>
            <a:endParaRPr lang="fr-FR" sz="2800" b="0" dirty="0"/>
          </a:p>
        </p:txBody>
      </p:sp>
      <p:sp>
        <p:nvSpPr>
          <p:cNvPr id="7" name="Flèche : droite 6">
            <a:extLst>
              <a:ext uri="{FF2B5EF4-FFF2-40B4-BE49-F238E27FC236}">
                <a16:creationId xmlns:a16="http://schemas.microsoft.com/office/drawing/2014/main" id="{E9059A3A-D860-6F9E-CDEE-5964936EDD5A}"/>
              </a:ext>
            </a:extLst>
          </p:cNvPr>
          <p:cNvSpPr/>
          <p:nvPr/>
        </p:nvSpPr>
        <p:spPr>
          <a:xfrm>
            <a:off x="4871258" y="5444836"/>
            <a:ext cx="548640" cy="40732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B7E82C42-A672-3D9F-6B1B-ED7183D8F160}"/>
              </a:ext>
            </a:extLst>
          </p:cNvPr>
          <p:cNvSpPr txBox="1">
            <a:spLocks/>
          </p:cNvSpPr>
          <p:nvPr/>
        </p:nvSpPr>
        <p:spPr>
          <a:xfrm>
            <a:off x="10565131" y="5197648"/>
            <a:ext cx="1309170" cy="9017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fr-FR" sz="2800" dirty="0">
                <a:solidFill>
                  <a:srgbClr val="0070C0"/>
                </a:solidFill>
              </a:rPr>
              <a:t>Et cliquer sur suivant</a:t>
            </a:r>
            <a:br>
              <a:rPr lang="fr-FR" sz="2800" dirty="0">
                <a:solidFill>
                  <a:srgbClr val="0070C0"/>
                </a:solidFill>
              </a:rPr>
            </a:br>
            <a:endParaRPr lang="fr-FR" sz="2800" dirty="0">
              <a:solidFill>
                <a:srgbClr val="0070C0"/>
              </a:solidFill>
            </a:endParaRPr>
          </a:p>
        </p:txBody>
      </p:sp>
      <p:sp>
        <p:nvSpPr>
          <p:cNvPr id="10" name="Flèche : droite 9">
            <a:extLst>
              <a:ext uri="{FF2B5EF4-FFF2-40B4-BE49-F238E27FC236}">
                <a16:creationId xmlns:a16="http://schemas.microsoft.com/office/drawing/2014/main" id="{56790E17-A748-6B03-6BF9-2E2E6284059E}"/>
              </a:ext>
            </a:extLst>
          </p:cNvPr>
          <p:cNvSpPr/>
          <p:nvPr/>
        </p:nvSpPr>
        <p:spPr>
          <a:xfrm rot="8821453">
            <a:off x="9949835" y="5648498"/>
            <a:ext cx="548640" cy="40732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1326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A990B-ADA8-D62F-1FA8-3FB3ECAEC4EF}"/>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10AA6F26-5F76-2A6D-1E9D-44ABE6F45ABB}"/>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16</a:t>
            </a:fld>
            <a:endParaRPr lang="fr-FR"/>
          </a:p>
        </p:txBody>
      </p:sp>
      <p:sp>
        <p:nvSpPr>
          <p:cNvPr id="3" name="Titre 1">
            <a:extLst>
              <a:ext uri="{FF2B5EF4-FFF2-40B4-BE49-F238E27FC236}">
                <a16:creationId xmlns:a16="http://schemas.microsoft.com/office/drawing/2014/main" id="{90988499-D2E0-4E49-73F7-695A676B9B86}"/>
              </a:ext>
            </a:extLst>
          </p:cNvPr>
          <p:cNvSpPr txBox="1">
            <a:spLocks/>
          </p:cNvSpPr>
          <p:nvPr/>
        </p:nvSpPr>
        <p:spPr>
          <a:xfrm>
            <a:off x="630170" y="939679"/>
            <a:ext cx="11485630" cy="527092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fr-FR" sz="2800" dirty="0">
                <a:sym typeface="Wingdings" panose="05000000000000000000" pitchFamily="2" charset="2"/>
              </a:rPr>
              <a:t> Les </a:t>
            </a:r>
            <a:r>
              <a:rPr lang="fr-FR" sz="2800" dirty="0"/>
              <a:t>8 thématiques  </a:t>
            </a:r>
          </a:p>
          <a:p>
            <a:br>
              <a:rPr lang="fr-FR" sz="2800" dirty="0"/>
            </a:br>
            <a:endParaRPr lang="fr-FR" sz="2800" dirty="0"/>
          </a:p>
          <a:p>
            <a:endParaRPr lang="fr-FR" sz="2800" b="0" dirty="0"/>
          </a:p>
          <a:p>
            <a:r>
              <a:rPr lang="fr-FR" sz="2800" b="0" dirty="0"/>
              <a:t>                                                 </a:t>
            </a:r>
            <a:r>
              <a:rPr lang="fr-FR" sz="2800" dirty="0">
                <a:sym typeface="Wingdings" panose="05000000000000000000" pitchFamily="2" charset="2"/>
              </a:rPr>
              <a:t> La question</a:t>
            </a:r>
            <a:endParaRPr lang="fr-FR" sz="2800" dirty="0"/>
          </a:p>
          <a:p>
            <a:r>
              <a:rPr lang="fr-FR" sz="2800" b="0" dirty="0"/>
              <a:t>                                                         Pour chaque thématique  / 4 questions </a:t>
            </a:r>
            <a:r>
              <a:rPr lang="fr-FR" sz="2800" b="0" i="1" dirty="0"/>
              <a:t>(avec exemples en italique) </a:t>
            </a:r>
          </a:p>
          <a:p>
            <a:endParaRPr lang="fr-FR" sz="2800" dirty="0"/>
          </a:p>
          <a:p>
            <a:r>
              <a:rPr lang="fr-FR" sz="2800" dirty="0">
                <a:sym typeface="Wingdings" panose="05000000000000000000" pitchFamily="2" charset="2"/>
              </a:rPr>
              <a:t>                                                </a:t>
            </a:r>
            <a:r>
              <a:rPr lang="fr-FR" sz="2800" dirty="0"/>
              <a:t>La cotation : </a:t>
            </a:r>
            <a:br>
              <a:rPr lang="fr-FR" sz="2800" i="1" dirty="0"/>
            </a:br>
            <a:br>
              <a:rPr lang="fr-FR" sz="2800" b="0" dirty="0"/>
            </a:br>
            <a:br>
              <a:rPr lang="fr-FR" sz="2800" dirty="0"/>
            </a:br>
            <a:r>
              <a:rPr lang="fr-FR" sz="2800" dirty="0">
                <a:sym typeface="Wingdings" panose="05000000000000000000" pitchFamily="2" charset="2"/>
              </a:rPr>
              <a:t>                                                </a:t>
            </a:r>
            <a:r>
              <a:rPr lang="fr-FR" sz="2800" dirty="0"/>
              <a:t>Les commentaires et suggestions d’amélioration </a:t>
            </a:r>
          </a:p>
          <a:p>
            <a:r>
              <a:rPr lang="fr-FR" sz="2800" b="0" dirty="0">
                <a:solidFill>
                  <a:srgbClr val="0070C0"/>
                </a:solidFill>
              </a:rPr>
              <a:t>                                                       </a:t>
            </a:r>
            <a:r>
              <a:rPr lang="fr-FR" sz="2800" b="0" i="1" dirty="0">
                <a:solidFill>
                  <a:srgbClr val="0070C0"/>
                </a:solidFill>
              </a:rPr>
              <a:t>Une zone de texte pour chaque question permet de noter des</a:t>
            </a:r>
          </a:p>
          <a:p>
            <a:r>
              <a:rPr lang="fr-FR" sz="2800" b="0" i="1" dirty="0">
                <a:solidFill>
                  <a:srgbClr val="0070C0"/>
                </a:solidFill>
              </a:rPr>
              <a:t>                                                       commentaires ou des idées d’amélioration</a:t>
            </a:r>
            <a:endParaRPr lang="fr-FR" sz="2800" dirty="0"/>
          </a:p>
        </p:txBody>
      </p:sp>
      <p:sp>
        <p:nvSpPr>
          <p:cNvPr id="4" name="ZoneTexte 3">
            <a:extLst>
              <a:ext uri="{FF2B5EF4-FFF2-40B4-BE49-F238E27FC236}">
                <a16:creationId xmlns:a16="http://schemas.microsoft.com/office/drawing/2014/main" id="{A9D24213-A8B1-1911-F54F-D22FB18171C1}"/>
              </a:ext>
            </a:extLst>
          </p:cNvPr>
          <p:cNvSpPr txBox="1"/>
          <p:nvPr/>
        </p:nvSpPr>
        <p:spPr>
          <a:xfrm>
            <a:off x="5317067" y="3234675"/>
            <a:ext cx="5764790" cy="1200329"/>
          </a:xfrm>
          <a:prstGeom prst="rect">
            <a:avLst/>
          </a:prstGeom>
          <a:noFill/>
        </p:spPr>
        <p:txBody>
          <a:bodyPr wrap="square">
            <a:spAutoFit/>
          </a:bodyPr>
          <a:lstStyle/>
          <a:p>
            <a:pPr marL="0" indent="0">
              <a:buNone/>
            </a:pPr>
            <a:r>
              <a:rPr lang="fr-FR" sz="2400" i="1" dirty="0">
                <a:solidFill>
                  <a:srgbClr val="0070C0"/>
                </a:solidFill>
              </a:rPr>
              <a:t>4 niveaux de cotation pour chaque question, </a:t>
            </a:r>
            <a:r>
              <a:rPr lang="fr-FR" sz="2400" b="1" i="1" dirty="0">
                <a:solidFill>
                  <a:srgbClr val="0070C0"/>
                </a:solidFill>
              </a:rPr>
              <a:t>1 seul choix possible</a:t>
            </a:r>
          </a:p>
          <a:p>
            <a:pPr marL="0" indent="0">
              <a:buNone/>
            </a:pPr>
            <a:r>
              <a:rPr lang="fr-FR" sz="2400" b="1" i="1" dirty="0">
                <a:solidFill>
                  <a:srgbClr val="0070C0"/>
                </a:solidFill>
              </a:rPr>
              <a:t>Obligatoire</a:t>
            </a:r>
            <a:r>
              <a:rPr lang="fr-FR" sz="2400" b="1" i="1" dirty="0">
                <a:solidFill>
                  <a:srgbClr val="FF0000"/>
                </a:solidFill>
              </a:rPr>
              <a:t>*</a:t>
            </a:r>
          </a:p>
        </p:txBody>
      </p:sp>
      <p:graphicFrame>
        <p:nvGraphicFramePr>
          <p:cNvPr id="6" name="Tableau 5">
            <a:extLst>
              <a:ext uri="{FF2B5EF4-FFF2-40B4-BE49-F238E27FC236}">
                <a16:creationId xmlns:a16="http://schemas.microsoft.com/office/drawing/2014/main" id="{37BE5F95-13E2-F40A-76C8-C9AEDFABB387}"/>
              </a:ext>
            </a:extLst>
          </p:cNvPr>
          <p:cNvGraphicFramePr>
            <a:graphicFrameLocks noGrp="1"/>
          </p:cNvGraphicFramePr>
          <p:nvPr/>
        </p:nvGraphicFramePr>
        <p:xfrm>
          <a:off x="8057552" y="3674683"/>
          <a:ext cx="3998878" cy="373380"/>
        </p:xfrm>
        <a:graphic>
          <a:graphicData uri="http://schemas.openxmlformats.org/drawingml/2006/table">
            <a:tbl>
              <a:tblPr/>
              <a:tblGrid>
                <a:gridCol w="817662">
                  <a:extLst>
                    <a:ext uri="{9D8B030D-6E8A-4147-A177-3AD203B41FA5}">
                      <a16:colId xmlns:a16="http://schemas.microsoft.com/office/drawing/2014/main" val="3755444399"/>
                    </a:ext>
                  </a:extLst>
                </a:gridCol>
                <a:gridCol w="1085957">
                  <a:extLst>
                    <a:ext uri="{9D8B030D-6E8A-4147-A177-3AD203B41FA5}">
                      <a16:colId xmlns:a16="http://schemas.microsoft.com/office/drawing/2014/main" val="2808905465"/>
                    </a:ext>
                  </a:extLst>
                </a:gridCol>
                <a:gridCol w="1162613">
                  <a:extLst>
                    <a:ext uri="{9D8B030D-6E8A-4147-A177-3AD203B41FA5}">
                      <a16:colId xmlns:a16="http://schemas.microsoft.com/office/drawing/2014/main" val="360527597"/>
                    </a:ext>
                  </a:extLst>
                </a:gridCol>
                <a:gridCol w="932646">
                  <a:extLst>
                    <a:ext uri="{9D8B030D-6E8A-4147-A177-3AD203B41FA5}">
                      <a16:colId xmlns:a16="http://schemas.microsoft.com/office/drawing/2014/main" val="791517733"/>
                    </a:ext>
                  </a:extLst>
                </a:gridCol>
              </a:tblGrid>
              <a:tr h="310884">
                <a:tc>
                  <a:txBody>
                    <a:bodyPr/>
                    <a:lstStyle/>
                    <a:p>
                      <a:pPr algn="ctr" fontAlgn="ctr">
                        <a:buNone/>
                      </a:pPr>
                      <a:r>
                        <a:rPr lang="fr-FR" sz="1200" b="0" i="0" u="none" strike="noStrike">
                          <a:solidFill>
                            <a:srgbClr val="000000"/>
                          </a:solidFill>
                          <a:effectLst/>
                          <a:latin typeface="Aptos" panose="020B0004020202020204" pitchFamily="34" charset="0"/>
                        </a:rPr>
                        <a:t>Pas du tout   0</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solidFill>
                      <a:srgbClr val="FF6600"/>
                    </a:solidFill>
                  </a:tcPr>
                </a:tc>
                <a:tc>
                  <a:txBody>
                    <a:bodyPr/>
                    <a:lstStyle/>
                    <a:p>
                      <a:pPr algn="ctr" fontAlgn="ctr">
                        <a:buNone/>
                      </a:pPr>
                      <a:r>
                        <a:rPr lang="fr-FR" sz="1200" b="0" i="0" u="none" strike="noStrike" dirty="0">
                          <a:solidFill>
                            <a:srgbClr val="000000"/>
                          </a:solidFill>
                          <a:effectLst/>
                          <a:latin typeface="Aptos" panose="020B0004020202020204" pitchFamily="34" charset="0"/>
                        </a:rPr>
                        <a:t>Partiellement  </a:t>
                      </a:r>
                      <a:br>
                        <a:rPr lang="fr-FR" sz="1200" b="0" i="0" u="none" strike="noStrike" dirty="0">
                          <a:solidFill>
                            <a:srgbClr val="000000"/>
                          </a:solidFill>
                          <a:effectLst/>
                          <a:latin typeface="Aptos" panose="020B0004020202020204" pitchFamily="34" charset="0"/>
                        </a:rPr>
                      </a:br>
                      <a:r>
                        <a:rPr lang="fr-FR" sz="1200" b="0" i="0" u="none" strike="noStrike" dirty="0">
                          <a:solidFill>
                            <a:srgbClr val="000000"/>
                          </a:solidFill>
                          <a:effectLst/>
                          <a:latin typeface="Aptos" panose="020B0004020202020204" pitchFamily="34" charset="0"/>
                        </a:rPr>
                        <a:t> 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buNone/>
                      </a:pPr>
                      <a:r>
                        <a:rPr lang="fr-FR" sz="1200" b="0" i="0" u="none" strike="noStrike" dirty="0">
                          <a:solidFill>
                            <a:srgbClr val="000000"/>
                          </a:solidFill>
                          <a:effectLst/>
                          <a:latin typeface="Aptos" panose="020B0004020202020204" pitchFamily="34" charset="0"/>
                        </a:rPr>
                        <a:t>Majoritairement    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buNone/>
                      </a:pPr>
                      <a:r>
                        <a:rPr lang="fr-FR" sz="1200" b="0" i="0" u="none" strike="noStrike" dirty="0">
                          <a:solidFill>
                            <a:srgbClr val="000000"/>
                          </a:solidFill>
                          <a:effectLst/>
                          <a:latin typeface="Aptos" panose="020B0004020202020204" pitchFamily="34" charset="0"/>
                        </a:rPr>
                        <a:t>Entièrement   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extLst>
                  <a:ext uri="{0D108BD9-81ED-4DB2-BD59-A6C34878D82A}">
                    <a16:rowId xmlns:a16="http://schemas.microsoft.com/office/drawing/2014/main" val="3041417116"/>
                  </a:ext>
                </a:extLst>
              </a:tr>
            </a:tbl>
          </a:graphicData>
        </a:graphic>
      </p:graphicFrame>
      <p:pic>
        <p:nvPicPr>
          <p:cNvPr id="5" name="Image 4" descr="The image displays a form with questions related to governance and management of security in a healthcare setting, including sections for demarcation, security measures, and suggestions for improvement.&#10;&#10;Le contenu généré par l’IA peut être incorrect.">
            <a:extLst>
              <a:ext uri="{FF2B5EF4-FFF2-40B4-BE49-F238E27FC236}">
                <a16:creationId xmlns:a16="http://schemas.microsoft.com/office/drawing/2014/main" id="{EB6BB869-EE10-CBBA-3A38-23EAFDF5BA64}"/>
              </a:ext>
            </a:extLst>
          </p:cNvPr>
          <p:cNvPicPr>
            <a:picLocks noChangeAspect="1"/>
          </p:cNvPicPr>
          <p:nvPr/>
        </p:nvPicPr>
        <p:blipFill>
          <a:blip r:embed="rId3"/>
          <a:stretch>
            <a:fillRect/>
          </a:stretch>
        </p:blipFill>
        <p:spPr>
          <a:xfrm>
            <a:off x="0" y="1683068"/>
            <a:ext cx="2929756" cy="2970447"/>
          </a:xfrm>
          <a:prstGeom prst="rect">
            <a:avLst/>
          </a:prstGeom>
          <a:ln>
            <a:solidFill>
              <a:schemeClr val="tx1"/>
            </a:solidFill>
          </a:ln>
        </p:spPr>
      </p:pic>
      <p:cxnSp>
        <p:nvCxnSpPr>
          <p:cNvPr id="11" name="Connecteur droit avec flèche 10">
            <a:extLst>
              <a:ext uri="{FF2B5EF4-FFF2-40B4-BE49-F238E27FC236}">
                <a16:creationId xmlns:a16="http://schemas.microsoft.com/office/drawing/2014/main" id="{D3729A10-D39F-5695-DC15-E6878D434156}"/>
              </a:ext>
            </a:extLst>
          </p:cNvPr>
          <p:cNvCxnSpPr>
            <a:cxnSpLocks/>
          </p:cNvCxnSpPr>
          <p:nvPr/>
        </p:nvCxnSpPr>
        <p:spPr>
          <a:xfrm flipH="1">
            <a:off x="912682" y="1463040"/>
            <a:ext cx="733238" cy="34271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C4E54ABC-F2E3-6A26-086F-475E8803D977}"/>
              </a:ext>
            </a:extLst>
          </p:cNvPr>
          <p:cNvCxnSpPr>
            <a:cxnSpLocks/>
          </p:cNvCxnSpPr>
          <p:nvPr/>
        </p:nvCxnSpPr>
        <p:spPr>
          <a:xfrm flipH="1" flipV="1">
            <a:off x="2624244" y="2397922"/>
            <a:ext cx="531015" cy="15862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492CDE3A-43A8-75E6-BD06-CFA673995F7E}"/>
              </a:ext>
            </a:extLst>
          </p:cNvPr>
          <p:cNvCxnSpPr>
            <a:cxnSpLocks/>
          </p:cNvCxnSpPr>
          <p:nvPr/>
        </p:nvCxnSpPr>
        <p:spPr>
          <a:xfrm flipH="1" flipV="1">
            <a:off x="2226053" y="4474931"/>
            <a:ext cx="1221822" cy="101985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 12" descr="The image lists key areas of focus for a healthcare management system: governance, internal and external communication, teamwork and work quality, risk management, continuous improvement, patient experience, learning organization, technical safety, and numerical risk management.&#10;&#10;Le contenu généré par l’IA peut être incorrect.">
            <a:extLst>
              <a:ext uri="{FF2B5EF4-FFF2-40B4-BE49-F238E27FC236}">
                <a16:creationId xmlns:a16="http://schemas.microsoft.com/office/drawing/2014/main" id="{62E15E8B-8252-7306-2ACD-B2DC4DE47D02}"/>
              </a:ext>
            </a:extLst>
          </p:cNvPr>
          <p:cNvPicPr>
            <a:picLocks noChangeAspect="1"/>
          </p:cNvPicPr>
          <p:nvPr/>
        </p:nvPicPr>
        <p:blipFill>
          <a:blip r:embed="rId4"/>
          <a:stretch>
            <a:fillRect/>
          </a:stretch>
        </p:blipFill>
        <p:spPr>
          <a:xfrm>
            <a:off x="3726887" y="240414"/>
            <a:ext cx="4766475" cy="1936674"/>
          </a:xfrm>
          <a:prstGeom prst="rect">
            <a:avLst/>
          </a:prstGeom>
        </p:spPr>
      </p:pic>
      <p:sp>
        <p:nvSpPr>
          <p:cNvPr id="17" name="Accolade fermante 16">
            <a:extLst>
              <a:ext uri="{FF2B5EF4-FFF2-40B4-BE49-F238E27FC236}">
                <a16:creationId xmlns:a16="http://schemas.microsoft.com/office/drawing/2014/main" id="{40C94745-B4CD-08B5-3AD5-1BE56B43DCBB}"/>
              </a:ext>
            </a:extLst>
          </p:cNvPr>
          <p:cNvSpPr/>
          <p:nvPr/>
        </p:nvSpPr>
        <p:spPr>
          <a:xfrm>
            <a:off x="2210437" y="2826865"/>
            <a:ext cx="466623" cy="1009357"/>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4013333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BEBFF-E734-9C52-DB66-622D8B057E6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1F63771-7E93-62C9-DF02-905F98C668CE}"/>
              </a:ext>
            </a:extLst>
          </p:cNvPr>
          <p:cNvSpPr>
            <a:spLocks noGrp="1"/>
          </p:cNvSpPr>
          <p:nvPr>
            <p:ph type="title"/>
          </p:nvPr>
        </p:nvSpPr>
        <p:spPr>
          <a:xfrm>
            <a:off x="221771" y="3325091"/>
            <a:ext cx="4317511" cy="1733852"/>
          </a:xfrm>
        </p:spPr>
        <p:txBody>
          <a:bodyPr rtlCol="0"/>
          <a:lstStyle/>
          <a:p>
            <a:r>
              <a:rPr lang="fr-FR" sz="2800" dirty="0"/>
              <a:t>A l’issue du remplissage du questionnaire, le professionnel peut télécharger son questionnaire rempli en PDF</a:t>
            </a:r>
            <a:br>
              <a:rPr lang="fr-FR" sz="2800" dirty="0"/>
            </a:br>
            <a:br>
              <a:rPr lang="fr-FR" sz="2800" dirty="0"/>
            </a:br>
            <a:endParaRPr lang="fr-FR" sz="2800" dirty="0"/>
          </a:p>
        </p:txBody>
      </p:sp>
      <p:sp>
        <p:nvSpPr>
          <p:cNvPr id="8" name="Espace réservé du numéro de diapositive 7">
            <a:extLst>
              <a:ext uri="{FF2B5EF4-FFF2-40B4-BE49-F238E27FC236}">
                <a16:creationId xmlns:a16="http://schemas.microsoft.com/office/drawing/2014/main" id="{1A6D6481-57B7-F06B-37D1-D0A533882791}"/>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17</a:t>
            </a:fld>
            <a:endParaRPr lang="fr-FR"/>
          </a:p>
        </p:txBody>
      </p:sp>
      <p:pic>
        <p:nvPicPr>
          <p:cNvPr id="5" name="Image 4" descr="The image displays a thank you message for participation in a cultural quality and safety questionnaire, with an option to download responses in PDF format.&#10;&#10;Le contenu généré par l’IA peut être incorrect.">
            <a:extLst>
              <a:ext uri="{FF2B5EF4-FFF2-40B4-BE49-F238E27FC236}">
                <a16:creationId xmlns:a16="http://schemas.microsoft.com/office/drawing/2014/main" id="{AB9EAFE3-5E5F-71F3-643E-3B8BE59F2C9D}"/>
              </a:ext>
            </a:extLst>
          </p:cNvPr>
          <p:cNvPicPr>
            <a:picLocks noChangeAspect="1"/>
          </p:cNvPicPr>
          <p:nvPr/>
        </p:nvPicPr>
        <p:blipFill>
          <a:blip r:embed="rId3"/>
          <a:stretch>
            <a:fillRect/>
          </a:stretch>
        </p:blipFill>
        <p:spPr>
          <a:xfrm>
            <a:off x="4673986" y="2289052"/>
            <a:ext cx="6468378" cy="3410426"/>
          </a:xfrm>
          <a:prstGeom prst="rect">
            <a:avLst/>
          </a:prstGeom>
        </p:spPr>
      </p:pic>
      <p:sp>
        <p:nvSpPr>
          <p:cNvPr id="3" name="ZoneTexte 2">
            <a:extLst>
              <a:ext uri="{FF2B5EF4-FFF2-40B4-BE49-F238E27FC236}">
                <a16:creationId xmlns:a16="http://schemas.microsoft.com/office/drawing/2014/main" id="{E026ACD6-EDC0-20D5-3068-4397CA8474A1}"/>
              </a:ext>
            </a:extLst>
          </p:cNvPr>
          <p:cNvSpPr txBox="1"/>
          <p:nvPr/>
        </p:nvSpPr>
        <p:spPr>
          <a:xfrm>
            <a:off x="2073760" y="1067082"/>
            <a:ext cx="8782661" cy="646331"/>
          </a:xfrm>
          <a:prstGeom prst="rect">
            <a:avLst/>
          </a:prstGeom>
          <a:solidFill>
            <a:schemeClr val="accent6">
              <a:lumMod val="20000"/>
              <a:lumOff val="80000"/>
            </a:schemeClr>
          </a:solidFill>
        </p:spPr>
        <p:txBody>
          <a:bodyPr wrap="square">
            <a:spAutoFit/>
          </a:bodyPr>
          <a:lstStyle/>
          <a:p>
            <a:pPr algn="ctr"/>
            <a:r>
              <a:rPr lang="fr-FR" sz="1800" b="1" dirty="0">
                <a:solidFill>
                  <a:schemeClr val="accent6">
                    <a:lumMod val="75000"/>
                  </a:schemeClr>
                </a:solidFill>
              </a:rPr>
              <a:t>Attention, seuls les questionnaires entièrement complétés seront pris en compte. Vous organiser </a:t>
            </a:r>
            <a:r>
              <a:rPr lang="fr-FR" b="1" dirty="0">
                <a:solidFill>
                  <a:schemeClr val="accent6">
                    <a:lumMod val="75000"/>
                  </a:schemeClr>
                </a:solidFill>
              </a:rPr>
              <a:t>pour éviter les </a:t>
            </a:r>
            <a:r>
              <a:rPr lang="fr-FR" sz="1800" b="1" dirty="0">
                <a:solidFill>
                  <a:schemeClr val="accent6">
                    <a:lumMod val="75000"/>
                  </a:schemeClr>
                </a:solidFill>
              </a:rPr>
              <a:t>interruptions (10mn), sinon il faudra recommencer la saisie. </a:t>
            </a:r>
            <a:endParaRPr lang="fr-FR" b="1" dirty="0"/>
          </a:p>
        </p:txBody>
      </p:sp>
      <p:pic>
        <p:nvPicPr>
          <p:cNvPr id="6" name="Graphique 5" descr="Avertissement avec un remplissage uni">
            <a:extLst>
              <a:ext uri="{FF2B5EF4-FFF2-40B4-BE49-F238E27FC236}">
                <a16:creationId xmlns:a16="http://schemas.microsoft.com/office/drawing/2014/main" id="{0E1BE679-4660-F008-003C-7520F10AF99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00051" y="609882"/>
            <a:ext cx="914400" cy="914400"/>
          </a:xfrm>
          <a:prstGeom prst="rect">
            <a:avLst/>
          </a:prstGeom>
        </p:spPr>
      </p:pic>
    </p:spTree>
    <p:extLst>
      <p:ext uri="{BB962C8B-B14F-4D97-AF65-F5344CB8AC3E}">
        <p14:creationId xmlns:p14="http://schemas.microsoft.com/office/powerpoint/2010/main" val="1622959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3" name="Espace réservé d’image 22" descr="Femme souriante en train d’utiliser un ordinateur portable">
            <a:extLst>
              <a:ext uri="{FF2B5EF4-FFF2-40B4-BE49-F238E27FC236}">
                <a16:creationId xmlns:a16="http://schemas.microsoft.com/office/drawing/2014/main" id="{35E3CE9E-B03C-CB4B-A83A-D3265C7A054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200B3D2B-613A-41BE-987D-E6A1324B456D}"/>
              </a:ext>
            </a:extLst>
          </p:cNvPr>
          <p:cNvSpPr>
            <a:spLocks noGrp="1"/>
          </p:cNvSpPr>
          <p:nvPr>
            <p:ph type="title"/>
          </p:nvPr>
        </p:nvSpPr>
        <p:spPr>
          <a:xfrm>
            <a:off x="-1700" y="1382486"/>
            <a:ext cx="3940629" cy="3048000"/>
          </a:xfrm>
        </p:spPr>
        <p:txBody>
          <a:bodyPr rtlCol="0"/>
          <a:lstStyle/>
          <a:p>
            <a:pPr rtl="0"/>
            <a:r>
              <a:rPr lang="fr-FR" sz="5400" dirty="0"/>
              <a:t>Disposer des</a:t>
            </a:r>
            <a:br>
              <a:rPr lang="fr-FR" sz="5400" dirty="0"/>
            </a:br>
            <a:r>
              <a:rPr lang="fr-FR" sz="5400" dirty="0"/>
              <a:t>résultats du baromètre</a:t>
            </a:r>
          </a:p>
        </p:txBody>
      </p:sp>
      <p:sp>
        <p:nvSpPr>
          <p:cNvPr id="10" name="Espace réservé du texte 9">
            <a:extLst>
              <a:ext uri="{FF2B5EF4-FFF2-40B4-BE49-F238E27FC236}">
                <a16:creationId xmlns:a16="http://schemas.microsoft.com/office/drawing/2014/main" id="{2972F17A-D965-40B9-8ABB-C634072DBCC0}"/>
              </a:ext>
            </a:extLst>
          </p:cNvPr>
          <p:cNvSpPr>
            <a:spLocks noGrp="1"/>
          </p:cNvSpPr>
          <p:nvPr>
            <p:ph type="body" sz="quarter" idx="13"/>
          </p:nvPr>
        </p:nvSpPr>
        <p:spPr>
          <a:xfrm>
            <a:off x="0" y="4430486"/>
            <a:ext cx="3940629" cy="780839"/>
          </a:xfrm>
        </p:spPr>
        <p:txBody>
          <a:bodyPr rtlCol="0"/>
          <a:lstStyle/>
          <a:p>
            <a:pPr rtl="0"/>
            <a:r>
              <a:rPr lang="fr-FR" dirty="0"/>
              <a:t>Rapport automatique</a:t>
            </a:r>
          </a:p>
          <a:p>
            <a:pPr rtl="0"/>
            <a:endParaRPr lang="fr-FR" dirty="0"/>
          </a:p>
        </p:txBody>
      </p:sp>
      <p:sp>
        <p:nvSpPr>
          <p:cNvPr id="5" name="Espace réservé du numéro de diapositive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fr-FR" smtClean="0"/>
              <a:pPr rtl="0"/>
              <a:t>18</a:t>
            </a:fld>
            <a:endParaRPr lang="fr-FR"/>
          </a:p>
        </p:txBody>
      </p:sp>
    </p:spTree>
    <p:extLst>
      <p:ext uri="{BB962C8B-B14F-4D97-AF65-F5344CB8AC3E}">
        <p14:creationId xmlns:p14="http://schemas.microsoft.com/office/powerpoint/2010/main" val="2117695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2070B-8309-94C0-27E0-E00D60313B4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3EDB195-222F-665D-D046-489C66511C34}"/>
              </a:ext>
            </a:extLst>
          </p:cNvPr>
          <p:cNvSpPr>
            <a:spLocks noGrp="1"/>
          </p:cNvSpPr>
          <p:nvPr>
            <p:ph type="title"/>
          </p:nvPr>
        </p:nvSpPr>
        <p:spPr>
          <a:xfrm>
            <a:off x="864000" y="486649"/>
            <a:ext cx="11328000" cy="432000"/>
          </a:xfrm>
        </p:spPr>
        <p:txBody>
          <a:bodyPr rtlCol="0"/>
          <a:lstStyle/>
          <a:p>
            <a:pPr rtl="0"/>
            <a:r>
              <a:rPr lang="fr-FR" dirty="0"/>
              <a:t>Le baromètre Culture Qualité et Sécurité des Soins en équipe</a:t>
            </a:r>
          </a:p>
        </p:txBody>
      </p:sp>
      <p:sp>
        <p:nvSpPr>
          <p:cNvPr id="9" name="Espace réservé du numéro de diapositive 8">
            <a:extLst>
              <a:ext uri="{FF2B5EF4-FFF2-40B4-BE49-F238E27FC236}">
                <a16:creationId xmlns:a16="http://schemas.microsoft.com/office/drawing/2014/main" id="{C5104A12-8512-690A-1C05-F24D09A18679}"/>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19</a:t>
            </a:fld>
            <a:endParaRPr lang="fr-FR" dirty="0"/>
          </a:p>
        </p:txBody>
      </p:sp>
      <p:sp>
        <p:nvSpPr>
          <p:cNvPr id="12" name="Titre 1">
            <a:extLst>
              <a:ext uri="{FF2B5EF4-FFF2-40B4-BE49-F238E27FC236}">
                <a16:creationId xmlns:a16="http://schemas.microsoft.com/office/drawing/2014/main" id="{73330908-97AC-27BF-A077-2CC4825D87EF}"/>
              </a:ext>
            </a:extLst>
          </p:cNvPr>
          <p:cNvSpPr txBox="1">
            <a:spLocks/>
          </p:cNvSpPr>
          <p:nvPr/>
        </p:nvSpPr>
        <p:spPr>
          <a:xfrm>
            <a:off x="656706" y="2003367"/>
            <a:ext cx="6999316" cy="413639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br>
              <a:rPr lang="fr-FR" sz="2800" dirty="0"/>
            </a:br>
            <a:r>
              <a:rPr lang="fr-FR" sz="2800" b="0" dirty="0"/>
              <a:t>Au fur et à mesure du remplissage des questionnaires en ligne par les professionnels, un </a:t>
            </a:r>
            <a:r>
              <a:rPr lang="fr-FR" sz="2800" dirty="0">
                <a:solidFill>
                  <a:srgbClr val="0070C0"/>
                </a:solidFill>
              </a:rPr>
              <a:t>rapport automatique des résultats </a:t>
            </a:r>
            <a:r>
              <a:rPr lang="fr-FR" sz="2800" b="0" dirty="0"/>
              <a:t>est produit, accessible pour  l’animateur. </a:t>
            </a:r>
          </a:p>
          <a:p>
            <a:endParaRPr lang="fr-FR" sz="2800" b="0" dirty="0"/>
          </a:p>
          <a:p>
            <a:endParaRPr lang="fr-FR" sz="2800" b="0" dirty="0"/>
          </a:p>
          <a:p>
            <a:r>
              <a:rPr lang="fr-FR" sz="2800" dirty="0">
                <a:solidFill>
                  <a:srgbClr val="0070C0"/>
                </a:solidFill>
              </a:rPr>
              <a:t>A la date de clôture définie</a:t>
            </a:r>
            <a:r>
              <a:rPr lang="fr-FR" sz="2800" b="0" dirty="0">
                <a:solidFill>
                  <a:srgbClr val="0070C0"/>
                </a:solidFill>
              </a:rPr>
              <a:t>, </a:t>
            </a:r>
            <a:r>
              <a:rPr lang="fr-FR" sz="2800" b="0" dirty="0"/>
              <a:t>la saisie n’est plus possible pour les professionnels, l’animateur  édite le </a:t>
            </a:r>
            <a:r>
              <a:rPr lang="fr-FR" sz="2800" dirty="0">
                <a:solidFill>
                  <a:srgbClr val="0070C0"/>
                </a:solidFill>
              </a:rPr>
              <a:t>rapport et analyse les premiers résultats </a:t>
            </a:r>
            <a:r>
              <a:rPr lang="fr-FR" sz="2800" b="0" dirty="0"/>
              <a:t>en vue de préparer une réunion avec l’équipe. </a:t>
            </a:r>
          </a:p>
          <a:p>
            <a:br>
              <a:rPr lang="fr-FR" sz="2800" b="0" dirty="0"/>
            </a:br>
            <a:br>
              <a:rPr lang="fr-FR" sz="2800" dirty="0"/>
            </a:br>
            <a:endParaRPr lang="fr-FR" sz="2800" dirty="0"/>
          </a:p>
        </p:txBody>
      </p:sp>
      <p:pic>
        <p:nvPicPr>
          <p:cNvPr id="4" name="Image 3" descr="The image is a chart displaying various aspects of healthcare quality and safety, including governance, communication, risk management, teamwork, patient experience, and professional roles, with a high patient experience score of 68%.&#10;&#10;Le contenu généré par l’IA peut être incorrect.">
            <a:extLst>
              <a:ext uri="{FF2B5EF4-FFF2-40B4-BE49-F238E27FC236}">
                <a16:creationId xmlns:a16="http://schemas.microsoft.com/office/drawing/2014/main" id="{BD023513-B6B9-3069-F311-CC92978596F4}"/>
              </a:ext>
            </a:extLst>
          </p:cNvPr>
          <p:cNvPicPr>
            <a:picLocks noChangeAspect="1"/>
          </p:cNvPicPr>
          <p:nvPr/>
        </p:nvPicPr>
        <p:blipFill>
          <a:blip r:embed="rId3"/>
          <a:stretch>
            <a:fillRect/>
          </a:stretch>
        </p:blipFill>
        <p:spPr>
          <a:xfrm rot="647892">
            <a:off x="8081644" y="1423377"/>
            <a:ext cx="2960559" cy="4443246"/>
          </a:xfrm>
          <a:prstGeom prst="rect">
            <a:avLst/>
          </a:prstGeom>
          <a:ln>
            <a:solidFill>
              <a:schemeClr val="bg2">
                <a:lumMod val="90000"/>
              </a:schemeClr>
            </a:solidFill>
          </a:ln>
        </p:spPr>
      </p:pic>
    </p:spTree>
    <p:extLst>
      <p:ext uri="{BB962C8B-B14F-4D97-AF65-F5344CB8AC3E}">
        <p14:creationId xmlns:p14="http://schemas.microsoft.com/office/powerpoint/2010/main" val="2722638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D355C61F-C8F1-4977-8E1F-F16C0D9EA88C}"/>
              </a:ext>
            </a:extLst>
          </p:cNvPr>
          <p:cNvSpPr>
            <a:spLocks noGrp="1"/>
          </p:cNvSpPr>
          <p:nvPr>
            <p:ph sz="half" idx="1"/>
          </p:nvPr>
        </p:nvSpPr>
        <p:spPr>
          <a:xfrm>
            <a:off x="367838" y="183338"/>
            <a:ext cx="6631478" cy="6068290"/>
          </a:xfrm>
        </p:spPr>
        <p:txBody>
          <a:bodyPr rtlCol="0"/>
          <a:lstStyle/>
          <a:p>
            <a:pPr marL="0" indent="0" algn="just">
              <a:lnSpc>
                <a:spcPct val="115000"/>
              </a:lnSpc>
              <a:buNone/>
            </a:pPr>
            <a:r>
              <a:rPr lang="fr-FR" sz="2500" b="1" kern="0" dirty="0">
                <a:effectLst/>
                <a:ea typeface="Times New Roman" panose="02020603050405020304" pitchFamily="18" charset="0"/>
                <a:cs typeface="Times New Roman" panose="02020603050405020304" pitchFamily="18" charset="0"/>
              </a:rPr>
              <a:t>La culture qualité et sécurité des soins</a:t>
            </a:r>
            <a:r>
              <a:rPr lang="fr-FR" sz="2500" kern="0" dirty="0">
                <a:effectLst/>
                <a:ea typeface="Times New Roman" panose="02020603050405020304" pitchFamily="18" charset="0"/>
                <a:cs typeface="Times New Roman" panose="02020603050405020304" pitchFamily="18" charset="0"/>
              </a:rPr>
              <a:t> désigne</a:t>
            </a:r>
          </a:p>
          <a:p>
            <a:pPr marL="0" indent="0" algn="just">
              <a:lnSpc>
                <a:spcPct val="115000"/>
              </a:lnSpc>
              <a:buNone/>
            </a:pPr>
            <a:endParaRPr lang="fr-FR" sz="2500" kern="0" dirty="0">
              <a:effectLst/>
              <a:ea typeface="Times New Roman" panose="02020603050405020304" pitchFamily="18" charset="0"/>
              <a:cs typeface="Times New Roman" panose="02020603050405020304" pitchFamily="18" charset="0"/>
            </a:endParaRPr>
          </a:p>
          <a:p>
            <a:pPr marL="0" lvl="1" indent="0" algn="just">
              <a:lnSpc>
                <a:spcPct val="115000"/>
              </a:lnSpc>
              <a:buNone/>
            </a:pPr>
            <a:r>
              <a:rPr lang="fr-FR" sz="2400" kern="0" dirty="0">
                <a:effectLst/>
                <a:ea typeface="Times New Roman" panose="02020603050405020304" pitchFamily="18" charset="0"/>
                <a:cs typeface="Times New Roman" panose="02020603050405020304" pitchFamily="18" charset="0"/>
              </a:rPr>
              <a:t>l’ensemble des valeurs, comportements, connaissances et pratiques partagés </a:t>
            </a:r>
            <a:r>
              <a:rPr lang="fr-FR" sz="2400" b="1" kern="0" dirty="0">
                <a:effectLst/>
                <a:ea typeface="Times New Roman" panose="02020603050405020304" pitchFamily="18" charset="0"/>
                <a:cs typeface="Times New Roman" panose="02020603050405020304" pitchFamily="18" charset="0"/>
              </a:rPr>
              <a:t>par les professionnels </a:t>
            </a:r>
            <a:r>
              <a:rPr lang="fr-FR" sz="2400" kern="0" dirty="0">
                <a:effectLst/>
                <a:ea typeface="Times New Roman" panose="02020603050405020304" pitchFamily="18" charset="0"/>
                <a:cs typeface="Times New Roman" panose="02020603050405020304" pitchFamily="18" charset="0"/>
              </a:rPr>
              <a:t>et les organisations de santé pour garantir des soins efficaces, sûrs, coordonnés et centrés sur le patient.</a:t>
            </a:r>
          </a:p>
          <a:p>
            <a:pPr marL="0" lvl="1" indent="0" algn="just">
              <a:lnSpc>
                <a:spcPct val="115000"/>
              </a:lnSpc>
              <a:buNone/>
            </a:pPr>
            <a:endParaRPr lang="fr-FR" sz="2400" kern="100" dirty="0">
              <a:effectLst/>
              <a:ea typeface="Aptos" panose="020B0004020202020204" pitchFamily="34" charset="0"/>
              <a:cs typeface="Times New Roman" panose="02020603050405020304" pitchFamily="18" charset="0"/>
            </a:endParaRPr>
          </a:p>
          <a:p>
            <a:pPr marL="0" lvl="1" indent="0" algn="just">
              <a:lnSpc>
                <a:spcPct val="115000"/>
              </a:lnSpc>
              <a:buNone/>
            </a:pPr>
            <a:r>
              <a:rPr lang="fr-FR" sz="2400" kern="0" dirty="0">
                <a:cs typeface="Times New Roman" panose="02020603050405020304" pitchFamily="18" charset="0"/>
              </a:rPr>
              <a:t>Elle ne dépend pas uniquement des compétences individuelles, mais  </a:t>
            </a:r>
            <a:r>
              <a:rPr lang="fr-FR" sz="2400" b="1" kern="0" dirty="0">
                <a:cs typeface="Times New Roman" panose="02020603050405020304" pitchFamily="18" charset="0"/>
              </a:rPr>
              <a:t>de la manière dont les équipes travaillent ensemble, analysent leurs pratiques et apprennent de leurs erreurs.</a:t>
            </a:r>
          </a:p>
          <a:p>
            <a:pPr marL="0" indent="0" algn="just" fontAlgn="base">
              <a:buNone/>
            </a:pPr>
            <a:endParaRPr lang="fr-FR" sz="2400" dirty="0"/>
          </a:p>
        </p:txBody>
      </p:sp>
      <p:pic>
        <p:nvPicPr>
          <p:cNvPr id="9" name="Espace réservé d’image 8" descr="Mains sur un téléphone portabl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7151365" y="-15751"/>
            <a:ext cx="4569069" cy="6371351"/>
          </a:xfrm>
        </p:spPr>
      </p:pic>
      <p:sp>
        <p:nvSpPr>
          <p:cNvPr id="20" name="Rectangle 19" descr="Bloc d’accentuation">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 name="Titre 1">
            <a:extLst>
              <a:ext uri="{FF2B5EF4-FFF2-40B4-BE49-F238E27FC236}">
                <a16:creationId xmlns:a16="http://schemas.microsoft.com/office/drawing/2014/main" id="{3560F281-4FF6-4617-A809-AC9C15ECF18A}"/>
              </a:ext>
            </a:extLst>
          </p:cNvPr>
          <p:cNvSpPr>
            <a:spLocks noGrp="1"/>
          </p:cNvSpPr>
          <p:nvPr>
            <p:ph type="title"/>
          </p:nvPr>
        </p:nvSpPr>
        <p:spPr/>
        <p:txBody>
          <a:bodyPr rtlCol="0"/>
          <a:lstStyle/>
          <a:p>
            <a:pPr rtl="0"/>
            <a:r>
              <a:rPr lang="fr-FR" sz="4800" dirty="0"/>
              <a:t>Un rappel </a:t>
            </a:r>
          </a:p>
        </p:txBody>
      </p:sp>
      <p:sp>
        <p:nvSpPr>
          <p:cNvPr id="3" name="Espace réservé du texte 2">
            <a:extLst>
              <a:ext uri="{FF2B5EF4-FFF2-40B4-BE49-F238E27FC236}">
                <a16:creationId xmlns:a16="http://schemas.microsoft.com/office/drawing/2014/main" id="{611DC577-0A95-47D0-95D9-5F8DA763D46B}"/>
              </a:ext>
            </a:extLst>
          </p:cNvPr>
          <p:cNvSpPr>
            <a:spLocks noGrp="1"/>
          </p:cNvSpPr>
          <p:nvPr>
            <p:ph type="body" sz="quarter" idx="32"/>
          </p:nvPr>
        </p:nvSpPr>
        <p:spPr>
          <a:xfrm>
            <a:off x="7111800" y="4797391"/>
            <a:ext cx="4648200" cy="1162800"/>
          </a:xfrm>
          <a:solidFill>
            <a:srgbClr val="00B0F0">
              <a:alpha val="80000"/>
            </a:srgbClr>
          </a:solidFill>
        </p:spPr>
        <p:txBody>
          <a:bodyPr rtlCol="0"/>
          <a:lstStyle/>
          <a:p>
            <a:pPr rtl="0"/>
            <a:r>
              <a:rPr lang="fr-FR" dirty="0"/>
              <a:t>Qu’est-ce que la culture qualité </a:t>
            </a:r>
          </a:p>
          <a:p>
            <a:pPr rtl="0"/>
            <a:r>
              <a:rPr lang="fr-FR" dirty="0"/>
              <a:t>et sécurité des soins ?</a:t>
            </a:r>
          </a:p>
        </p:txBody>
      </p:sp>
      <p:sp>
        <p:nvSpPr>
          <p:cNvPr id="6" name="Espace réservé du numéro de diapositive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fr-FR" smtClean="0"/>
              <a:pPr rtl="0"/>
              <a:t>2</a:t>
            </a:fld>
            <a:endParaRPr lang="fr-FR"/>
          </a:p>
        </p:txBody>
      </p:sp>
    </p:spTree>
    <p:extLst>
      <p:ext uri="{BB962C8B-B14F-4D97-AF65-F5344CB8AC3E}">
        <p14:creationId xmlns:p14="http://schemas.microsoft.com/office/powerpoint/2010/main" val="485284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A3622-1716-F6D1-6BAB-2C073AC031A0}"/>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D16060E7-FAB7-52FF-3CF8-41EE7D092D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67" r="25040"/>
          <a:stretch>
            <a:fillRect/>
          </a:stretch>
        </p:blipFill>
        <p:spPr bwMode="auto">
          <a:xfrm>
            <a:off x="-1" y="0"/>
            <a:ext cx="6770451" cy="680335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descr="Bloc d’accentuation">
            <a:extLst>
              <a:ext uri="{FF2B5EF4-FFF2-40B4-BE49-F238E27FC236}">
                <a16:creationId xmlns:a16="http://schemas.microsoft.com/office/drawing/2014/main" id="{D57D76F6-E4C6-1EF6-5A80-3D90A6045C21}"/>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 name="Titre 1">
            <a:extLst>
              <a:ext uri="{FF2B5EF4-FFF2-40B4-BE49-F238E27FC236}">
                <a16:creationId xmlns:a16="http://schemas.microsoft.com/office/drawing/2014/main" id="{65B8E958-3B6E-0AE4-EA82-C3A9F0EE8178}"/>
              </a:ext>
            </a:extLst>
          </p:cNvPr>
          <p:cNvSpPr>
            <a:spLocks noGrp="1"/>
          </p:cNvSpPr>
          <p:nvPr>
            <p:ph type="title"/>
          </p:nvPr>
        </p:nvSpPr>
        <p:spPr>
          <a:xfrm>
            <a:off x="5118100" y="1869795"/>
            <a:ext cx="6986814" cy="1124345"/>
          </a:xfrm>
        </p:spPr>
        <p:txBody>
          <a:bodyPr rtlCol="0"/>
          <a:lstStyle/>
          <a:p>
            <a:pPr rtl="0"/>
            <a:r>
              <a:rPr lang="fr-FR" sz="6000" dirty="0"/>
              <a:t>Participer à 1 réunion</a:t>
            </a:r>
          </a:p>
        </p:txBody>
      </p:sp>
      <p:sp>
        <p:nvSpPr>
          <p:cNvPr id="3" name="Espace réservé du texte 2">
            <a:extLst>
              <a:ext uri="{FF2B5EF4-FFF2-40B4-BE49-F238E27FC236}">
                <a16:creationId xmlns:a16="http://schemas.microsoft.com/office/drawing/2014/main" id="{38764639-B53B-4572-BA20-F586D0FFB96E}"/>
              </a:ext>
            </a:extLst>
          </p:cNvPr>
          <p:cNvSpPr>
            <a:spLocks noGrp="1"/>
          </p:cNvSpPr>
          <p:nvPr>
            <p:ph type="body" sz="quarter" idx="32"/>
          </p:nvPr>
        </p:nvSpPr>
        <p:spPr>
          <a:xfrm>
            <a:off x="5118334" y="2994141"/>
            <a:ext cx="6986580" cy="590155"/>
          </a:xfrm>
        </p:spPr>
        <p:txBody>
          <a:bodyPr rtlCol="0"/>
          <a:lstStyle/>
          <a:p>
            <a:pPr rtl="0"/>
            <a:r>
              <a:rPr lang="fr-FR" dirty="0"/>
              <a:t>Analyse des résultats et définition collective du plan d’action</a:t>
            </a:r>
          </a:p>
        </p:txBody>
      </p:sp>
      <p:sp>
        <p:nvSpPr>
          <p:cNvPr id="4" name="Espace réservé du contenu 3">
            <a:extLst>
              <a:ext uri="{FF2B5EF4-FFF2-40B4-BE49-F238E27FC236}">
                <a16:creationId xmlns:a16="http://schemas.microsoft.com/office/drawing/2014/main" id="{3425A766-2620-9609-0115-6927C60951EA}"/>
              </a:ext>
            </a:extLst>
          </p:cNvPr>
          <p:cNvSpPr>
            <a:spLocks noGrp="1"/>
          </p:cNvSpPr>
          <p:nvPr>
            <p:ph sz="half" idx="1"/>
          </p:nvPr>
        </p:nvSpPr>
        <p:spPr>
          <a:xfrm>
            <a:off x="7003914" y="3763648"/>
            <a:ext cx="5101000" cy="2428351"/>
          </a:xfrm>
        </p:spPr>
        <p:txBody>
          <a:bodyPr rtlCol="0"/>
          <a:lstStyle/>
          <a:p>
            <a:pPr marL="0" indent="0" rtl="0">
              <a:buNone/>
            </a:pPr>
            <a:r>
              <a:rPr lang="fr-FR" sz="2800" dirty="0"/>
              <a:t>L’animateur présentera le rapport</a:t>
            </a:r>
          </a:p>
          <a:p>
            <a:pPr marL="0" indent="0" rtl="0">
              <a:buNone/>
            </a:pPr>
            <a:r>
              <a:rPr lang="fr-FR" sz="2800" dirty="0"/>
              <a:t>Chaque participant pourra :</a:t>
            </a:r>
          </a:p>
          <a:p>
            <a:pPr rtl="0"/>
            <a:r>
              <a:rPr lang="fr-FR" b="1" dirty="0">
                <a:solidFill>
                  <a:srgbClr val="0070C0"/>
                </a:solidFill>
              </a:rPr>
              <a:t>Prendre connaissance des cotations et argumenter son positionnement</a:t>
            </a:r>
          </a:p>
          <a:p>
            <a:pPr rtl="0"/>
            <a:r>
              <a:rPr lang="fr-FR" b="1" dirty="0">
                <a:solidFill>
                  <a:srgbClr val="0070C0"/>
                </a:solidFill>
              </a:rPr>
              <a:t>Prendre connaissance des améliorations suggérées et indiquer ce que l’on juge prioritaire pour choisir collectivement les actions</a:t>
            </a:r>
          </a:p>
          <a:p>
            <a:pPr rtl="0"/>
            <a:endParaRPr lang="fr-FR" dirty="0"/>
          </a:p>
        </p:txBody>
      </p:sp>
      <p:sp>
        <p:nvSpPr>
          <p:cNvPr id="6" name="Espace réservé du numéro de diapositive 5">
            <a:extLst>
              <a:ext uri="{FF2B5EF4-FFF2-40B4-BE49-F238E27FC236}">
                <a16:creationId xmlns:a16="http://schemas.microsoft.com/office/drawing/2014/main" id="{E0023B0A-09B7-B5E9-A254-1DA8E9909815}"/>
              </a:ext>
            </a:extLst>
          </p:cNvPr>
          <p:cNvSpPr>
            <a:spLocks noGrp="1"/>
          </p:cNvSpPr>
          <p:nvPr>
            <p:ph type="sldNum" sz="quarter" idx="33"/>
          </p:nvPr>
        </p:nvSpPr>
        <p:spPr/>
        <p:txBody>
          <a:bodyPr rtlCol="0"/>
          <a:lstStyle/>
          <a:p>
            <a:pPr rtl="0"/>
            <a:fld id="{19B51A1E-902D-48AF-9020-955120F399B6}" type="slidenum">
              <a:rPr lang="fr-FR" smtClean="0"/>
              <a:pPr rtl="0"/>
              <a:t>20</a:t>
            </a:fld>
            <a:endParaRPr lang="fr-FR"/>
          </a:p>
        </p:txBody>
      </p:sp>
    </p:spTree>
    <p:extLst>
      <p:ext uri="{BB962C8B-B14F-4D97-AF65-F5344CB8AC3E}">
        <p14:creationId xmlns:p14="http://schemas.microsoft.com/office/powerpoint/2010/main" val="3501831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A4834-394F-5CD2-2420-40E9112B6DA6}"/>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3D2C15AC-5AD6-B7D9-F84D-0C0C45858011}"/>
              </a:ext>
            </a:extLst>
          </p:cNvPr>
          <p:cNvPicPr>
            <a:picLocks noChangeAspect="1"/>
          </p:cNvPicPr>
          <p:nvPr/>
        </p:nvPicPr>
        <p:blipFill>
          <a:blip r:embed="rId3"/>
          <a:stretch>
            <a:fillRect/>
          </a:stretch>
        </p:blipFill>
        <p:spPr>
          <a:xfrm>
            <a:off x="3556000" y="8389"/>
            <a:ext cx="8636000" cy="6508032"/>
          </a:xfrm>
          <a:prstGeom prst="rect">
            <a:avLst/>
          </a:prstGeom>
        </p:spPr>
      </p:pic>
      <p:sp>
        <p:nvSpPr>
          <p:cNvPr id="3" name="Titre 2">
            <a:extLst>
              <a:ext uri="{FF2B5EF4-FFF2-40B4-BE49-F238E27FC236}">
                <a16:creationId xmlns:a16="http://schemas.microsoft.com/office/drawing/2014/main" id="{1E7C06F7-62C9-3D40-C334-DA967B3506A0}"/>
              </a:ext>
            </a:extLst>
          </p:cNvPr>
          <p:cNvSpPr>
            <a:spLocks noGrp="1"/>
          </p:cNvSpPr>
          <p:nvPr>
            <p:ph type="title"/>
          </p:nvPr>
        </p:nvSpPr>
        <p:spPr>
          <a:xfrm>
            <a:off x="-1699" y="2425700"/>
            <a:ext cx="3941932" cy="1688926"/>
          </a:xfrm>
        </p:spPr>
        <p:txBody>
          <a:bodyPr rtlCol="0"/>
          <a:lstStyle/>
          <a:p>
            <a:pPr rtl="0"/>
            <a:r>
              <a:rPr lang="fr-FR" sz="4400" dirty="0"/>
              <a:t>Le plan d’action du baromètre </a:t>
            </a:r>
          </a:p>
        </p:txBody>
      </p:sp>
      <p:sp>
        <p:nvSpPr>
          <p:cNvPr id="10" name="Espace réservé du texte 9">
            <a:extLst>
              <a:ext uri="{FF2B5EF4-FFF2-40B4-BE49-F238E27FC236}">
                <a16:creationId xmlns:a16="http://schemas.microsoft.com/office/drawing/2014/main" id="{AFBB9079-AD77-0F4E-A043-36D1A8BF9BFB}"/>
              </a:ext>
            </a:extLst>
          </p:cNvPr>
          <p:cNvSpPr>
            <a:spLocks noGrp="1"/>
          </p:cNvSpPr>
          <p:nvPr>
            <p:ph type="body" sz="quarter" idx="13"/>
          </p:nvPr>
        </p:nvSpPr>
        <p:spPr>
          <a:xfrm>
            <a:off x="1" y="4110760"/>
            <a:ext cx="3556000" cy="1100565"/>
          </a:xfrm>
        </p:spPr>
        <p:txBody>
          <a:bodyPr rtlCol="0"/>
          <a:lstStyle/>
          <a:p>
            <a:r>
              <a:rPr lang="fr-FR" dirty="0"/>
              <a:t>Elaboré en cours de réunion, il peut être exporté pour intégrer le PAQSS*</a:t>
            </a:r>
          </a:p>
          <a:p>
            <a:pPr rtl="0"/>
            <a:endParaRPr lang="fr-FR" dirty="0"/>
          </a:p>
        </p:txBody>
      </p:sp>
      <p:sp>
        <p:nvSpPr>
          <p:cNvPr id="5" name="Espace réservé du numéro de diapositive 4">
            <a:extLst>
              <a:ext uri="{FF2B5EF4-FFF2-40B4-BE49-F238E27FC236}">
                <a16:creationId xmlns:a16="http://schemas.microsoft.com/office/drawing/2014/main" id="{1D8B1EA6-86BD-D2AF-7EA3-721028A0F73A}"/>
              </a:ext>
            </a:extLst>
          </p:cNvPr>
          <p:cNvSpPr>
            <a:spLocks noGrp="1"/>
          </p:cNvSpPr>
          <p:nvPr>
            <p:ph type="sldNum" sz="quarter" idx="12"/>
          </p:nvPr>
        </p:nvSpPr>
        <p:spPr/>
        <p:txBody>
          <a:bodyPr rtlCol="0"/>
          <a:lstStyle/>
          <a:p>
            <a:pPr rtl="0"/>
            <a:fld id="{19B51A1E-902D-48AF-9020-955120F399B6}" type="slidenum">
              <a:rPr lang="fr-FR" smtClean="0"/>
              <a:pPr rtl="0"/>
              <a:t>21</a:t>
            </a:fld>
            <a:endParaRPr lang="fr-FR"/>
          </a:p>
        </p:txBody>
      </p:sp>
      <p:sp>
        <p:nvSpPr>
          <p:cNvPr id="4" name="Titre 1">
            <a:extLst>
              <a:ext uri="{FF2B5EF4-FFF2-40B4-BE49-F238E27FC236}">
                <a16:creationId xmlns:a16="http://schemas.microsoft.com/office/drawing/2014/main" id="{80F34BFC-8F47-4512-2699-08F9AD2E6E6F}"/>
              </a:ext>
            </a:extLst>
          </p:cNvPr>
          <p:cNvSpPr txBox="1">
            <a:spLocks/>
          </p:cNvSpPr>
          <p:nvPr/>
        </p:nvSpPr>
        <p:spPr>
          <a:xfrm>
            <a:off x="3676111" y="23905"/>
            <a:ext cx="4575658" cy="376918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fr-FR" sz="2800" dirty="0">
                <a:solidFill>
                  <a:srgbClr val="0070C0"/>
                </a:solidFill>
              </a:rPr>
              <a:t>Le plan d’action sera construit en  direct lors de la réunion en retenant collectivement des actions jugées prioritaires</a:t>
            </a:r>
            <a:r>
              <a:rPr lang="fr-FR" sz="2800" b="0" dirty="0">
                <a:solidFill>
                  <a:schemeClr val="tx1"/>
                </a:solidFill>
              </a:rPr>
              <a:t>. </a:t>
            </a:r>
          </a:p>
          <a:p>
            <a:r>
              <a:rPr lang="fr-FR" sz="2800" b="0" dirty="0">
                <a:solidFill>
                  <a:schemeClr val="tx1"/>
                </a:solidFill>
              </a:rPr>
              <a:t>A l’issue de la réunion, il pourra être complété avec les responsables, les délais pour être intégré dans le Programme d’Amélioration de la Qualité et Sécurité des Soins</a:t>
            </a:r>
          </a:p>
        </p:txBody>
      </p:sp>
      <p:sp>
        <p:nvSpPr>
          <p:cNvPr id="6" name="ZoneTexte 5">
            <a:extLst>
              <a:ext uri="{FF2B5EF4-FFF2-40B4-BE49-F238E27FC236}">
                <a16:creationId xmlns:a16="http://schemas.microsoft.com/office/drawing/2014/main" id="{0C644300-5149-E85C-A026-ED428FF33796}"/>
              </a:ext>
            </a:extLst>
          </p:cNvPr>
          <p:cNvSpPr txBox="1"/>
          <p:nvPr/>
        </p:nvSpPr>
        <p:spPr>
          <a:xfrm>
            <a:off x="1076327" y="6375153"/>
            <a:ext cx="7410449" cy="369332"/>
          </a:xfrm>
          <a:prstGeom prst="rect">
            <a:avLst/>
          </a:prstGeom>
          <a:noFill/>
        </p:spPr>
        <p:txBody>
          <a:bodyPr wrap="square">
            <a:spAutoFit/>
          </a:bodyPr>
          <a:lstStyle/>
          <a:p>
            <a:r>
              <a:rPr lang="fr-FR" sz="1800" b="0" i="1" dirty="0"/>
              <a:t>PAQSS* = Programme d’Amélioration de la Qualité et Sécurité des Soins </a:t>
            </a:r>
            <a:endParaRPr lang="fr-FR" i="1" dirty="0"/>
          </a:p>
        </p:txBody>
      </p:sp>
    </p:spTree>
    <p:extLst>
      <p:ext uri="{BB962C8B-B14F-4D97-AF65-F5344CB8AC3E}">
        <p14:creationId xmlns:p14="http://schemas.microsoft.com/office/powerpoint/2010/main" val="2906916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a16="http://schemas.microsoft.com/office/drawing/2014/main" id="{6C38D7A9-9299-4108-BB08-026F4B9CAE7B}"/>
              </a:ext>
            </a:extLst>
          </p:cNvPr>
          <p:cNvSpPr>
            <a:spLocks noGrp="1"/>
          </p:cNvSpPr>
          <p:nvPr>
            <p:ph type="ctrTitle"/>
          </p:nvPr>
        </p:nvSpPr>
        <p:spPr/>
        <p:txBody>
          <a:bodyPr tIns="108000" rtlCol="0"/>
          <a:lstStyle/>
          <a:p>
            <a:pPr rtl="0">
              <a:lnSpc>
                <a:spcPct val="70000"/>
              </a:lnSpc>
            </a:pPr>
            <a:r>
              <a:rPr lang="fr-FR" sz="4000" dirty="0"/>
              <a:t>Merci de votre </a:t>
            </a:r>
            <a:r>
              <a:rPr lang="fr-FR" dirty="0"/>
              <a:t>participation</a:t>
            </a:r>
            <a:endParaRPr lang="fr-FR" sz="4000" dirty="0"/>
          </a:p>
        </p:txBody>
      </p:sp>
      <p:sp>
        <p:nvSpPr>
          <p:cNvPr id="4" name="Espace réservé du texte 3">
            <a:extLst>
              <a:ext uri="{FF2B5EF4-FFF2-40B4-BE49-F238E27FC236}">
                <a16:creationId xmlns:a16="http://schemas.microsoft.com/office/drawing/2014/main" id="{60828E04-9C2A-4859-8050-C2DF67A249CB}"/>
              </a:ext>
            </a:extLst>
          </p:cNvPr>
          <p:cNvSpPr>
            <a:spLocks noGrp="1"/>
          </p:cNvSpPr>
          <p:nvPr>
            <p:ph type="body" sz="quarter" idx="15"/>
          </p:nvPr>
        </p:nvSpPr>
        <p:spPr>
          <a:xfrm>
            <a:off x="8458200" y="3957704"/>
            <a:ext cx="2910342" cy="860196"/>
          </a:xfrm>
        </p:spPr>
        <p:txBody>
          <a:bodyPr rtlCol="0"/>
          <a:lstStyle/>
          <a:p>
            <a:pPr rtl="0">
              <a:lnSpc>
                <a:spcPct val="100000"/>
              </a:lnSpc>
              <a:spcBef>
                <a:spcPts val="0"/>
              </a:spcBef>
            </a:pPr>
            <a:r>
              <a:rPr lang="fr-FR" dirty="0">
                <a:highlight>
                  <a:srgbClr val="00FFFF"/>
                </a:highlight>
              </a:rPr>
              <a:t>Contacts ES</a:t>
            </a:r>
          </a:p>
        </p:txBody>
      </p:sp>
      <p:pic>
        <p:nvPicPr>
          <p:cNvPr id="8" name="Graphisme 7" descr="Utilisateur" title="Icône - Nom du présentateur">
            <a:extLst>
              <a:ext uri="{FF2B5EF4-FFF2-40B4-BE49-F238E27FC236}">
                <a16:creationId xmlns:a16="http://schemas.microsoft.com/office/drawing/2014/main" id="{111541C4-DB03-4E53-994D-499C7D73C4DF}"/>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85495" y="4296215"/>
            <a:ext cx="218900" cy="218900"/>
          </a:xfrm>
          <a:prstGeom prst="rect">
            <a:avLst/>
          </a:prstGeom>
        </p:spPr>
      </p:pic>
      <p:sp>
        <p:nvSpPr>
          <p:cNvPr id="6" name="Espace réservé du texte 5">
            <a:extLst>
              <a:ext uri="{FF2B5EF4-FFF2-40B4-BE49-F238E27FC236}">
                <a16:creationId xmlns:a16="http://schemas.microsoft.com/office/drawing/2014/main" id="{50A3BCC3-A277-4C0B-9EBA-EB53990D8EBD}"/>
              </a:ext>
            </a:extLst>
          </p:cNvPr>
          <p:cNvSpPr>
            <a:spLocks noGrp="1"/>
          </p:cNvSpPr>
          <p:nvPr>
            <p:ph type="body" sz="quarter" idx="17"/>
          </p:nvPr>
        </p:nvSpPr>
        <p:spPr>
          <a:xfrm>
            <a:off x="8458200" y="4884339"/>
            <a:ext cx="2910342" cy="316800"/>
          </a:xfrm>
        </p:spPr>
        <p:txBody>
          <a:bodyPr rtlCol="0"/>
          <a:lstStyle/>
          <a:p>
            <a:pPr rtl="0"/>
            <a:r>
              <a:rPr lang="fr-FR" dirty="0">
                <a:highlight>
                  <a:srgbClr val="00FFFF"/>
                </a:highlight>
              </a:rPr>
              <a:t>Contacts ES</a:t>
            </a:r>
          </a:p>
        </p:txBody>
      </p:sp>
      <p:pic>
        <p:nvPicPr>
          <p:cNvPr id="9" name="Graphisme 8" descr="Enveloppe" title="Icône - Adresse e-mail du présentateur">
            <a:extLst>
              <a:ext uri="{FF2B5EF4-FFF2-40B4-BE49-F238E27FC236}">
                <a16:creationId xmlns:a16="http://schemas.microsoft.com/office/drawing/2014/main" id="{773C1382-ACE1-460F-A1B6-AB761A7D2E6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85495" y="4947391"/>
            <a:ext cx="218900" cy="218900"/>
          </a:xfrm>
          <a:prstGeom prst="rect">
            <a:avLst/>
          </a:prstGeom>
        </p:spPr>
      </p:pic>
      <p:sp>
        <p:nvSpPr>
          <p:cNvPr id="16" name="Espace réservé du texte 15">
            <a:extLst>
              <a:ext uri="{FF2B5EF4-FFF2-40B4-BE49-F238E27FC236}">
                <a16:creationId xmlns:a16="http://schemas.microsoft.com/office/drawing/2014/main" id="{FD8A1232-50A8-4535-AAF9-7F4180EAA0DD}"/>
              </a:ext>
            </a:extLst>
          </p:cNvPr>
          <p:cNvSpPr>
            <a:spLocks noGrp="1"/>
          </p:cNvSpPr>
          <p:nvPr>
            <p:ph type="body" sz="quarter" idx="18"/>
          </p:nvPr>
        </p:nvSpPr>
        <p:spPr>
          <a:xfrm>
            <a:off x="8458200" y="5267578"/>
            <a:ext cx="2910342" cy="316800"/>
          </a:xfrm>
        </p:spPr>
        <p:txBody>
          <a:bodyPr rtlCol="0"/>
          <a:lstStyle/>
          <a:p>
            <a:pPr rtl="0"/>
            <a:r>
              <a:rPr lang="fr-FR" dirty="0">
                <a:highlight>
                  <a:srgbClr val="00FFFF"/>
                </a:highlight>
              </a:rPr>
              <a:t>Contacts ES</a:t>
            </a:r>
          </a:p>
        </p:txBody>
      </p:sp>
      <p:pic>
        <p:nvPicPr>
          <p:cNvPr id="11" name="Graphisme 10" descr="Lien">
            <a:extLst>
              <a:ext uri="{FF2B5EF4-FFF2-40B4-BE49-F238E27FC236}">
                <a16:creationId xmlns:a16="http://schemas.microsoft.com/office/drawing/2014/main" id="{0718E6E0-05A2-479C-AEA8-1A385EB73474}"/>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72552" y="5269363"/>
            <a:ext cx="244786" cy="244786"/>
          </a:xfrm>
          <a:prstGeom prst="rect">
            <a:avLst/>
          </a:prstGeom>
        </p:spPr>
      </p:pic>
      <p:sp>
        <p:nvSpPr>
          <p:cNvPr id="12" name="Espace réservé du numéro de diapositive 11">
            <a:extLst>
              <a:ext uri="{FF2B5EF4-FFF2-40B4-BE49-F238E27FC236}">
                <a16:creationId xmlns:a16="http://schemas.microsoft.com/office/drawing/2014/main" id="{91814EC9-246A-4C6E-941E-5774FE72F08E}"/>
              </a:ext>
            </a:extLst>
          </p:cNvPr>
          <p:cNvSpPr>
            <a:spLocks noGrp="1"/>
          </p:cNvSpPr>
          <p:nvPr>
            <p:ph type="sldNum" sz="quarter" idx="20"/>
          </p:nvPr>
        </p:nvSpPr>
        <p:spPr/>
        <p:txBody>
          <a:bodyPr rtlCol="0"/>
          <a:lstStyle/>
          <a:p>
            <a:pPr rtl="0"/>
            <a:fld id="{19B51A1E-902D-48AF-9020-955120F399B6}" type="slidenum">
              <a:rPr lang="fr-FR" smtClean="0"/>
              <a:pPr rtl="0"/>
              <a:t>22</a:t>
            </a:fld>
            <a:endParaRPr lang="fr-FR"/>
          </a:p>
        </p:txBody>
      </p:sp>
      <p:sp>
        <p:nvSpPr>
          <p:cNvPr id="3" name="ZoneTexte 11">
            <a:extLst>
              <a:ext uri="{FF2B5EF4-FFF2-40B4-BE49-F238E27FC236}">
                <a16:creationId xmlns:a16="http://schemas.microsoft.com/office/drawing/2014/main" id="{B061C152-89D7-3FC3-FF84-2147DC5E7644}"/>
              </a:ext>
            </a:extLst>
          </p:cNvPr>
          <p:cNvSpPr txBox="1"/>
          <p:nvPr/>
        </p:nvSpPr>
        <p:spPr>
          <a:xfrm>
            <a:off x="8617734" y="6434019"/>
            <a:ext cx="1052532" cy="369332"/>
          </a:xfrm>
          <a:prstGeom prst="rect">
            <a:avLst/>
          </a:prstGeom>
          <a:noFill/>
        </p:spPr>
        <p:txBody>
          <a:bodyPr wrap="none" rtlCol="0">
            <a:spAutoFit/>
          </a:bodyPr>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highlight>
                  <a:srgbClr val="00FFFF"/>
                </a:highlight>
              </a:rPr>
              <a:t>LOGO ES</a:t>
            </a:r>
          </a:p>
        </p:txBody>
      </p:sp>
      <p:pic>
        <p:nvPicPr>
          <p:cNvPr id="10" name="Image 9" descr="STARAQS&#10;&#10;Le contenu généré par l’IA peut être incorrect.">
            <a:extLst>
              <a:ext uri="{FF2B5EF4-FFF2-40B4-BE49-F238E27FC236}">
                <a16:creationId xmlns:a16="http://schemas.microsoft.com/office/drawing/2014/main" id="{9101577A-E5BA-FAFF-1D7A-B305F732C60A}"/>
              </a:ext>
            </a:extLst>
          </p:cNvPr>
          <p:cNvPicPr>
            <a:picLocks noChangeAspect="1"/>
          </p:cNvPicPr>
          <p:nvPr/>
        </p:nvPicPr>
        <p:blipFill>
          <a:blip r:embed="rId6"/>
          <a:stretch>
            <a:fillRect/>
          </a:stretch>
        </p:blipFill>
        <p:spPr>
          <a:xfrm>
            <a:off x="3046414" y="3411142"/>
            <a:ext cx="3357631" cy="2946394"/>
          </a:xfrm>
          <a:prstGeom prst="rect">
            <a:avLst/>
          </a:prstGeom>
        </p:spPr>
      </p:pic>
      <p:sp>
        <p:nvSpPr>
          <p:cNvPr id="13" name="Titre 3">
            <a:extLst>
              <a:ext uri="{FF2B5EF4-FFF2-40B4-BE49-F238E27FC236}">
                <a16:creationId xmlns:a16="http://schemas.microsoft.com/office/drawing/2014/main" id="{544F73FF-D521-F1A9-886F-0041B6BFED23}"/>
              </a:ext>
            </a:extLst>
          </p:cNvPr>
          <p:cNvSpPr txBox="1">
            <a:spLocks/>
          </p:cNvSpPr>
          <p:nvPr/>
        </p:nvSpPr>
        <p:spPr>
          <a:xfrm>
            <a:off x="85203" y="1389012"/>
            <a:ext cx="2635135" cy="590466"/>
          </a:xfrm>
          <a:prstGeom prst="rect">
            <a:avLst/>
          </a:prstGeom>
          <a:solidFill>
            <a:schemeClr val="bg1"/>
          </a:solidFill>
        </p:spPr>
        <p:txBody>
          <a:bodyPr vert="horz" lIns="108000" tIns="108000" rIns="252000" bIns="180000" rtlCol="0" anchor="t">
            <a:noAutofit/>
          </a:bodyPr>
          <a:lstStyle>
            <a:lvl1pPr algn="r" defTabSz="914400" rtl="0" eaLnBrk="1" latinLnBrk="0" hangingPunct="1">
              <a:lnSpc>
                <a:spcPct val="70000"/>
              </a:lnSpc>
              <a:spcBef>
                <a:spcPct val="0"/>
              </a:spcBef>
              <a:buNone/>
              <a:defRPr lang="en-ZA" sz="4000" b="1" kern="1200" spc="-300" dirty="0">
                <a:solidFill>
                  <a:schemeClr val="tx1">
                    <a:lumMod val="75000"/>
                    <a:lumOff val="25000"/>
                  </a:schemeClr>
                </a:solidFill>
                <a:latin typeface="+mj-lt"/>
                <a:ea typeface="+mj-ea"/>
                <a:cs typeface="+mj-cs"/>
              </a:defRPr>
            </a:lvl1pPr>
          </a:lstStyle>
          <a:p>
            <a:r>
              <a:rPr lang="fr-FR" dirty="0"/>
              <a:t>YAPLUKA !</a:t>
            </a:r>
          </a:p>
        </p:txBody>
      </p:sp>
      <p:sp>
        <p:nvSpPr>
          <p:cNvPr id="2" name="ZoneTexte 1">
            <a:extLst>
              <a:ext uri="{FF2B5EF4-FFF2-40B4-BE49-F238E27FC236}">
                <a16:creationId xmlns:a16="http://schemas.microsoft.com/office/drawing/2014/main" id="{10008158-BD13-B0EF-8B4B-18F638794401}"/>
              </a:ext>
            </a:extLst>
          </p:cNvPr>
          <p:cNvSpPr txBox="1"/>
          <p:nvPr/>
        </p:nvSpPr>
        <p:spPr>
          <a:xfrm>
            <a:off x="2913410" y="182469"/>
            <a:ext cx="8924902" cy="2009061"/>
          </a:xfrm>
          <a:prstGeom prst="roundRect">
            <a:avLst/>
          </a:prstGeom>
          <a:solidFill>
            <a:srgbClr val="DCEDF0"/>
          </a:solidFill>
        </p:spPr>
        <p:txBody>
          <a:bodyPr wrap="square">
            <a:spAutoFit/>
          </a:bodyPr>
          <a:lstStyle/>
          <a:p>
            <a:pPr marL="285750" indent="-285750">
              <a:buFont typeface="Arial" panose="020B0604020202020204" pitchFamily="34" charset="0"/>
              <a:buChar char="•"/>
            </a:pPr>
            <a:r>
              <a:rPr lang="fr-FR" sz="1600" b="1" dirty="0">
                <a:solidFill>
                  <a:srgbClr val="0070C0"/>
                </a:solidFill>
              </a:rPr>
              <a:t>Décision institutionnelle de la participation de </a:t>
            </a:r>
            <a:r>
              <a:rPr lang="fr-FR" sz="1600" b="1" dirty="0">
                <a:solidFill>
                  <a:srgbClr val="0070C0"/>
                </a:solidFill>
                <a:highlight>
                  <a:srgbClr val="00FFFF"/>
                </a:highlight>
              </a:rPr>
              <a:t>notre unité de soins</a:t>
            </a:r>
            <a:r>
              <a:rPr lang="fr-FR" sz="1600" b="1" dirty="0">
                <a:solidFill>
                  <a:srgbClr val="0070C0"/>
                </a:solidFill>
              </a:rPr>
              <a:t> au baromètre </a:t>
            </a:r>
          </a:p>
          <a:p>
            <a:pPr marL="285750" indent="-285750">
              <a:buFont typeface="Arial" panose="020B0604020202020204" pitchFamily="34" charset="0"/>
              <a:buChar char="•"/>
            </a:pPr>
            <a:r>
              <a:rPr lang="fr-FR" sz="1600" b="1" dirty="0">
                <a:solidFill>
                  <a:srgbClr val="0070C0"/>
                </a:solidFill>
              </a:rPr>
              <a:t>Des dates définies : </a:t>
            </a:r>
            <a:r>
              <a:rPr lang="fr-FR" sz="1600" b="1" dirty="0">
                <a:solidFill>
                  <a:srgbClr val="0070C0"/>
                </a:solidFill>
                <a:highlight>
                  <a:srgbClr val="00FFFF"/>
                </a:highlight>
              </a:rPr>
              <a:t>du XXX au XXXX</a:t>
            </a:r>
          </a:p>
          <a:p>
            <a:pPr marL="285750" indent="-285750">
              <a:buFont typeface="Arial" panose="020B0604020202020204" pitchFamily="34" charset="0"/>
              <a:buChar char="•"/>
            </a:pPr>
            <a:r>
              <a:rPr lang="fr-FR" sz="1600" b="1" dirty="0">
                <a:solidFill>
                  <a:srgbClr val="0070C0"/>
                </a:solidFill>
              </a:rPr>
              <a:t>1 animateur désigné : </a:t>
            </a:r>
            <a:r>
              <a:rPr lang="fr-FR" sz="1600" b="1" dirty="0">
                <a:solidFill>
                  <a:srgbClr val="0070C0"/>
                </a:solidFill>
                <a:highlight>
                  <a:srgbClr val="00FFFF"/>
                </a:highlight>
              </a:rPr>
              <a:t>XXXX</a:t>
            </a:r>
          </a:p>
          <a:p>
            <a:pPr marL="285750" indent="-285750">
              <a:buFont typeface="Arial" panose="020B0604020202020204" pitchFamily="34" charset="0"/>
              <a:buChar char="•"/>
            </a:pPr>
            <a:r>
              <a:rPr lang="fr-FR" sz="1600" b="1" dirty="0">
                <a:solidFill>
                  <a:srgbClr val="0070C0"/>
                </a:solidFill>
              </a:rPr>
              <a:t>1 questionnaire à remplir en ligne par les professionnels</a:t>
            </a:r>
          </a:p>
          <a:p>
            <a:pPr marL="285750" indent="-285750">
              <a:buFont typeface="Arial" panose="020B0604020202020204" pitchFamily="34" charset="0"/>
              <a:buChar char="•"/>
            </a:pPr>
            <a:r>
              <a:rPr lang="fr-FR" sz="1600" b="1" dirty="0">
                <a:solidFill>
                  <a:srgbClr val="0070C0"/>
                </a:solidFill>
              </a:rPr>
              <a:t>1 rapport automatique en ligne à la fin de la saisie</a:t>
            </a:r>
          </a:p>
          <a:p>
            <a:pPr marL="285750" indent="-285750">
              <a:buFont typeface="Arial" panose="020B0604020202020204" pitchFamily="34" charset="0"/>
              <a:buChar char="•"/>
            </a:pPr>
            <a:r>
              <a:rPr lang="fr-FR" sz="1600" b="1" dirty="0">
                <a:solidFill>
                  <a:srgbClr val="0070C0"/>
                </a:solidFill>
              </a:rPr>
              <a:t>1 réunion </a:t>
            </a:r>
            <a:r>
              <a:rPr lang="fr-FR" sz="1600" b="1" dirty="0">
                <a:solidFill>
                  <a:srgbClr val="0070C0"/>
                </a:solidFill>
                <a:highlight>
                  <a:srgbClr val="00FFFF"/>
                </a:highlight>
              </a:rPr>
              <a:t>le XXX </a:t>
            </a:r>
            <a:r>
              <a:rPr lang="fr-FR" sz="1600" b="1" dirty="0">
                <a:solidFill>
                  <a:srgbClr val="0070C0"/>
                </a:solidFill>
              </a:rPr>
              <a:t>(max 2h) pour analyser les résultats et définir collectivement les actions</a:t>
            </a:r>
          </a:p>
          <a:p>
            <a:pPr marL="285750" indent="-285750">
              <a:buFont typeface="Arial" panose="020B0604020202020204" pitchFamily="34" charset="0"/>
              <a:buChar char="•"/>
            </a:pPr>
            <a:r>
              <a:rPr lang="fr-FR" sz="1600" b="1" dirty="0">
                <a:solidFill>
                  <a:srgbClr val="0070C0"/>
                </a:solidFill>
              </a:rPr>
              <a:t>1 plan d’action à l’issue, à intégrer au PAQSS</a:t>
            </a:r>
            <a:endParaRPr lang="fr-FR" sz="1600" b="1" dirty="0"/>
          </a:p>
        </p:txBody>
      </p:sp>
    </p:spTree>
    <p:extLst>
      <p:ext uri="{BB962C8B-B14F-4D97-AF65-F5344CB8AC3E}">
        <p14:creationId xmlns:p14="http://schemas.microsoft.com/office/powerpoint/2010/main" val="353338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87BE9-2724-515B-F6C5-57414B8CBA7F}"/>
            </a:ext>
          </a:extLst>
        </p:cNvPr>
        <p:cNvGrpSpPr/>
        <p:nvPr/>
      </p:nvGrpSpPr>
      <p:grpSpPr>
        <a:xfrm>
          <a:off x="0" y="0"/>
          <a:ext cx="0" cy="0"/>
          <a:chOff x="0" y="0"/>
          <a:chExt cx="0" cy="0"/>
        </a:xfrm>
      </p:grpSpPr>
      <p:pic>
        <p:nvPicPr>
          <p:cNvPr id="9" name="Espace réservé d’image 8" descr="Mains sur un téléphone portable">
            <a:extLst>
              <a:ext uri="{FF2B5EF4-FFF2-40B4-BE49-F238E27FC236}">
                <a16:creationId xmlns:a16="http://schemas.microsoft.com/office/drawing/2014/main" id="{65AB65E7-E384-7F25-E50C-18EE35AEC047}"/>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7151365" y="-15751"/>
            <a:ext cx="4569069" cy="6371351"/>
          </a:xfrm>
        </p:spPr>
      </p:pic>
      <p:sp>
        <p:nvSpPr>
          <p:cNvPr id="20" name="Rectangle 19" descr="Bloc d’accentuation">
            <a:extLst>
              <a:ext uri="{FF2B5EF4-FFF2-40B4-BE49-F238E27FC236}">
                <a16:creationId xmlns:a16="http://schemas.microsoft.com/office/drawing/2014/main" id="{386A119C-0EAA-FF5B-5F23-C89033C5EC08}"/>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 name="Titre 1">
            <a:extLst>
              <a:ext uri="{FF2B5EF4-FFF2-40B4-BE49-F238E27FC236}">
                <a16:creationId xmlns:a16="http://schemas.microsoft.com/office/drawing/2014/main" id="{86B557CF-8CA5-ECBB-6A52-DD83B8077334}"/>
              </a:ext>
            </a:extLst>
          </p:cNvPr>
          <p:cNvSpPr>
            <a:spLocks noGrp="1"/>
          </p:cNvSpPr>
          <p:nvPr>
            <p:ph type="title"/>
          </p:nvPr>
        </p:nvSpPr>
        <p:spPr/>
        <p:txBody>
          <a:bodyPr rtlCol="0"/>
          <a:lstStyle/>
          <a:p>
            <a:pPr rtl="0"/>
            <a:r>
              <a:rPr lang="fr-FR" sz="4800" dirty="0"/>
              <a:t>Un rappel </a:t>
            </a:r>
          </a:p>
        </p:txBody>
      </p:sp>
      <p:sp>
        <p:nvSpPr>
          <p:cNvPr id="3" name="Espace réservé du texte 2">
            <a:extLst>
              <a:ext uri="{FF2B5EF4-FFF2-40B4-BE49-F238E27FC236}">
                <a16:creationId xmlns:a16="http://schemas.microsoft.com/office/drawing/2014/main" id="{FCBB2C5D-E6E8-02D9-4FD1-2A9ABCFE5209}"/>
              </a:ext>
            </a:extLst>
          </p:cNvPr>
          <p:cNvSpPr>
            <a:spLocks noGrp="1"/>
          </p:cNvSpPr>
          <p:nvPr>
            <p:ph type="body" sz="quarter" idx="32"/>
          </p:nvPr>
        </p:nvSpPr>
        <p:spPr>
          <a:xfrm>
            <a:off x="7111800" y="4789078"/>
            <a:ext cx="4648200" cy="1162800"/>
          </a:xfrm>
          <a:solidFill>
            <a:srgbClr val="00B0F0">
              <a:alpha val="80000"/>
            </a:srgbClr>
          </a:solidFill>
        </p:spPr>
        <p:txBody>
          <a:bodyPr rtlCol="0"/>
          <a:lstStyle/>
          <a:p>
            <a:pPr rtl="0"/>
            <a:r>
              <a:rPr lang="fr-FR" dirty="0"/>
              <a:t>Qu’est-ce que la culture qualité </a:t>
            </a:r>
          </a:p>
          <a:p>
            <a:pPr rtl="0"/>
            <a:r>
              <a:rPr lang="fr-FR" dirty="0"/>
              <a:t>et sécurité des soins ?</a:t>
            </a:r>
          </a:p>
        </p:txBody>
      </p:sp>
      <p:sp>
        <p:nvSpPr>
          <p:cNvPr id="6" name="Espace réservé du numéro de diapositive 5">
            <a:extLst>
              <a:ext uri="{FF2B5EF4-FFF2-40B4-BE49-F238E27FC236}">
                <a16:creationId xmlns:a16="http://schemas.microsoft.com/office/drawing/2014/main" id="{31B8DBF3-01B2-47BA-CD2E-7ECB0DB47F9C}"/>
              </a:ext>
            </a:extLst>
          </p:cNvPr>
          <p:cNvSpPr>
            <a:spLocks noGrp="1"/>
          </p:cNvSpPr>
          <p:nvPr>
            <p:ph type="sldNum" sz="quarter" idx="33"/>
          </p:nvPr>
        </p:nvSpPr>
        <p:spPr/>
        <p:txBody>
          <a:bodyPr rtlCol="0"/>
          <a:lstStyle/>
          <a:p>
            <a:pPr rtl="0"/>
            <a:fld id="{19B51A1E-902D-48AF-9020-955120F399B6}" type="slidenum">
              <a:rPr lang="fr-FR" smtClean="0"/>
              <a:pPr rtl="0"/>
              <a:t>3</a:t>
            </a:fld>
            <a:endParaRPr lang="fr-FR"/>
          </a:p>
        </p:txBody>
      </p:sp>
      <p:sp>
        <p:nvSpPr>
          <p:cNvPr id="10" name="ZoneTexte 9">
            <a:extLst>
              <a:ext uri="{FF2B5EF4-FFF2-40B4-BE49-F238E27FC236}">
                <a16:creationId xmlns:a16="http://schemas.microsoft.com/office/drawing/2014/main" id="{4F1914DB-5270-8D01-C413-17C9B9B379A9}"/>
              </a:ext>
            </a:extLst>
          </p:cNvPr>
          <p:cNvSpPr txBox="1"/>
          <p:nvPr/>
        </p:nvSpPr>
        <p:spPr>
          <a:xfrm>
            <a:off x="0" y="812754"/>
            <a:ext cx="7151365" cy="4893647"/>
          </a:xfrm>
          <a:prstGeom prst="rect">
            <a:avLst/>
          </a:prstGeom>
          <a:noFill/>
        </p:spPr>
        <p:txBody>
          <a:bodyPr wrap="square">
            <a:spAutoFit/>
          </a:bodyPr>
          <a:lstStyle/>
          <a:p>
            <a:r>
              <a:rPr lang="fr-FR" sz="2400" b="1" dirty="0">
                <a:cs typeface="Times New Roman" panose="02020603050405020304" pitchFamily="18" charset="0"/>
              </a:rPr>
              <a:t>La culture qualité et sécurité des soins </a:t>
            </a:r>
            <a:r>
              <a:rPr lang="fr-FR" sz="2400" dirty="0">
                <a:cs typeface="Times New Roman" panose="02020603050405020304" pitchFamily="18" charset="0"/>
              </a:rPr>
              <a:t>correspond à :</a:t>
            </a:r>
          </a:p>
          <a:p>
            <a:endParaRPr lang="fr-FR" sz="2400" dirty="0">
              <a:cs typeface="Times New Roman" panose="02020603050405020304" pitchFamily="18" charset="0"/>
            </a:endParaRPr>
          </a:p>
          <a:p>
            <a:r>
              <a:rPr lang="fr-FR" sz="2400" dirty="0">
                <a:cs typeface="Times New Roman" panose="02020603050405020304" pitchFamily="18" charset="0"/>
              </a:rPr>
              <a:t>• </a:t>
            </a:r>
            <a:r>
              <a:rPr lang="fr-FR" sz="2400" b="1" dirty="0">
                <a:cs typeface="Times New Roman" panose="02020603050405020304" pitchFamily="18" charset="0"/>
              </a:rPr>
              <a:t>la volonté collective </a:t>
            </a:r>
            <a:r>
              <a:rPr lang="fr-FR" sz="2400" dirty="0">
                <a:cs typeface="Times New Roman" panose="02020603050405020304" pitchFamily="18" charset="0"/>
              </a:rPr>
              <a:t>de fournir des soins conformes aux bonnes pratiques </a:t>
            </a:r>
          </a:p>
          <a:p>
            <a:r>
              <a:rPr lang="fr-FR" sz="2400" dirty="0">
                <a:cs typeface="Times New Roman" panose="02020603050405020304" pitchFamily="18" charset="0"/>
              </a:rPr>
              <a:t>• </a:t>
            </a:r>
            <a:r>
              <a:rPr lang="fr-FR" sz="2400" b="1" dirty="0">
                <a:cs typeface="Times New Roman" panose="02020603050405020304" pitchFamily="18" charset="0"/>
              </a:rPr>
              <a:t>la capacité des équipes à prévenir les risques </a:t>
            </a:r>
            <a:r>
              <a:rPr lang="fr-FR" sz="2400" dirty="0">
                <a:cs typeface="Times New Roman" panose="02020603050405020304" pitchFamily="18" charset="0"/>
              </a:rPr>
              <a:t>et les événements indésirables </a:t>
            </a:r>
          </a:p>
          <a:p>
            <a:r>
              <a:rPr lang="fr-FR" sz="2400" dirty="0">
                <a:cs typeface="Times New Roman" panose="02020603050405020304" pitchFamily="18" charset="0"/>
              </a:rPr>
              <a:t>• l’engagement des professionnels dans </a:t>
            </a:r>
            <a:r>
              <a:rPr lang="fr-FR" sz="2400" b="1" dirty="0">
                <a:cs typeface="Times New Roman" panose="02020603050405020304" pitchFamily="18" charset="0"/>
              </a:rPr>
              <a:t>l’amélioration continue </a:t>
            </a:r>
          </a:p>
          <a:p>
            <a:r>
              <a:rPr lang="fr-FR" sz="2400" dirty="0">
                <a:cs typeface="Times New Roman" panose="02020603050405020304" pitchFamily="18" charset="0"/>
              </a:rPr>
              <a:t>• une organisation favorisant </a:t>
            </a:r>
            <a:r>
              <a:rPr lang="fr-FR" sz="2400" b="1" dirty="0">
                <a:cs typeface="Times New Roman" panose="02020603050405020304" pitchFamily="18" charset="0"/>
              </a:rPr>
              <a:t>la communication</a:t>
            </a:r>
            <a:r>
              <a:rPr lang="fr-FR" sz="2400" dirty="0">
                <a:cs typeface="Times New Roman" panose="02020603050405020304" pitchFamily="18" charset="0"/>
              </a:rPr>
              <a:t>, la déclaration des incidents, </a:t>
            </a:r>
            <a:r>
              <a:rPr lang="fr-FR" sz="2400" b="1" dirty="0">
                <a:cs typeface="Times New Roman" panose="02020603050405020304" pitchFamily="18" charset="0"/>
              </a:rPr>
              <a:t>le travail en équipe </a:t>
            </a:r>
            <a:r>
              <a:rPr lang="fr-FR" sz="2400" dirty="0">
                <a:cs typeface="Times New Roman" panose="02020603050405020304" pitchFamily="18" charset="0"/>
              </a:rPr>
              <a:t>et</a:t>
            </a:r>
            <a:r>
              <a:rPr lang="fr-FR" sz="2400" b="1" dirty="0">
                <a:cs typeface="Times New Roman" panose="02020603050405020304" pitchFamily="18" charset="0"/>
              </a:rPr>
              <a:t> </a:t>
            </a:r>
            <a:r>
              <a:rPr lang="fr-FR" sz="2400" dirty="0">
                <a:cs typeface="Times New Roman" panose="02020603050405020304" pitchFamily="18" charset="0"/>
              </a:rPr>
              <a:t>l’apprentissage collectif </a:t>
            </a:r>
          </a:p>
          <a:p>
            <a:r>
              <a:rPr lang="fr-FR" sz="2400" dirty="0">
                <a:cs typeface="Times New Roman" panose="02020603050405020304" pitchFamily="18" charset="0"/>
              </a:rPr>
              <a:t>• </a:t>
            </a:r>
            <a:r>
              <a:rPr lang="fr-FR" sz="2400" b="1" dirty="0">
                <a:cs typeface="Times New Roman" panose="02020603050405020304" pitchFamily="18" charset="0"/>
              </a:rPr>
              <a:t>une prise en charge centrée sur les besoins, les droits et l’expérience du patient.</a:t>
            </a:r>
          </a:p>
        </p:txBody>
      </p:sp>
    </p:spTree>
    <p:extLst>
      <p:ext uri="{BB962C8B-B14F-4D97-AF65-F5344CB8AC3E}">
        <p14:creationId xmlns:p14="http://schemas.microsoft.com/office/powerpoint/2010/main" val="3095640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C1D8B-A94A-357D-382E-82F6C987B750}"/>
            </a:ext>
          </a:extLst>
        </p:cNvPr>
        <p:cNvGrpSpPr/>
        <p:nvPr/>
      </p:nvGrpSpPr>
      <p:grpSpPr>
        <a:xfrm>
          <a:off x="0" y="0"/>
          <a:ext cx="0" cy="0"/>
          <a:chOff x="0" y="0"/>
          <a:chExt cx="0" cy="0"/>
        </a:xfrm>
      </p:grpSpPr>
      <p:pic>
        <p:nvPicPr>
          <p:cNvPr id="9" name="Espace réservé d’image 8" descr="Mains sur un téléphone portable">
            <a:extLst>
              <a:ext uri="{FF2B5EF4-FFF2-40B4-BE49-F238E27FC236}">
                <a16:creationId xmlns:a16="http://schemas.microsoft.com/office/drawing/2014/main" id="{41963F43-EBE9-73F0-9FF8-E02F80A55B36}"/>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7151365" y="-15751"/>
            <a:ext cx="4569069" cy="6371351"/>
          </a:xfrm>
        </p:spPr>
      </p:pic>
      <p:sp>
        <p:nvSpPr>
          <p:cNvPr id="20" name="Rectangle 19" descr="Bloc d’accentuation">
            <a:extLst>
              <a:ext uri="{FF2B5EF4-FFF2-40B4-BE49-F238E27FC236}">
                <a16:creationId xmlns:a16="http://schemas.microsoft.com/office/drawing/2014/main" id="{85DA1987-22EE-CD77-04DE-780FF37F9A1F}"/>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 name="Titre 1">
            <a:extLst>
              <a:ext uri="{FF2B5EF4-FFF2-40B4-BE49-F238E27FC236}">
                <a16:creationId xmlns:a16="http://schemas.microsoft.com/office/drawing/2014/main" id="{6AAD325E-3628-49CD-1C35-5D99AFECC557}"/>
              </a:ext>
            </a:extLst>
          </p:cNvPr>
          <p:cNvSpPr>
            <a:spLocks noGrp="1"/>
          </p:cNvSpPr>
          <p:nvPr>
            <p:ph type="title"/>
          </p:nvPr>
        </p:nvSpPr>
        <p:spPr/>
        <p:txBody>
          <a:bodyPr rtlCol="0"/>
          <a:lstStyle/>
          <a:p>
            <a:pPr rtl="0"/>
            <a:r>
              <a:rPr lang="fr-FR" sz="4800" dirty="0"/>
              <a:t>Un rappel </a:t>
            </a:r>
          </a:p>
        </p:txBody>
      </p:sp>
      <p:sp>
        <p:nvSpPr>
          <p:cNvPr id="3" name="Espace réservé du texte 2">
            <a:extLst>
              <a:ext uri="{FF2B5EF4-FFF2-40B4-BE49-F238E27FC236}">
                <a16:creationId xmlns:a16="http://schemas.microsoft.com/office/drawing/2014/main" id="{A86988A5-5FB7-B11D-6BBD-E718EF9271A3}"/>
              </a:ext>
            </a:extLst>
          </p:cNvPr>
          <p:cNvSpPr>
            <a:spLocks noGrp="1"/>
          </p:cNvSpPr>
          <p:nvPr>
            <p:ph type="body" sz="quarter" idx="32"/>
          </p:nvPr>
        </p:nvSpPr>
        <p:spPr>
          <a:xfrm>
            <a:off x="7111800" y="4797391"/>
            <a:ext cx="4648200" cy="1162800"/>
          </a:xfrm>
          <a:solidFill>
            <a:srgbClr val="00B0F0">
              <a:alpha val="80000"/>
            </a:srgbClr>
          </a:solidFill>
        </p:spPr>
        <p:txBody>
          <a:bodyPr rtlCol="0"/>
          <a:lstStyle/>
          <a:p>
            <a:pPr rtl="0"/>
            <a:r>
              <a:rPr lang="fr-FR" dirty="0"/>
              <a:t>Qu’est-ce que la culture qualité </a:t>
            </a:r>
          </a:p>
          <a:p>
            <a:pPr rtl="0"/>
            <a:r>
              <a:rPr lang="fr-FR" dirty="0"/>
              <a:t>et sécurité des soins ?</a:t>
            </a:r>
          </a:p>
        </p:txBody>
      </p:sp>
      <p:sp>
        <p:nvSpPr>
          <p:cNvPr id="6" name="Espace réservé du numéro de diapositive 5">
            <a:extLst>
              <a:ext uri="{FF2B5EF4-FFF2-40B4-BE49-F238E27FC236}">
                <a16:creationId xmlns:a16="http://schemas.microsoft.com/office/drawing/2014/main" id="{AE865A39-EED8-3528-9BBE-C04BF2A6D085}"/>
              </a:ext>
            </a:extLst>
          </p:cNvPr>
          <p:cNvSpPr>
            <a:spLocks noGrp="1"/>
          </p:cNvSpPr>
          <p:nvPr>
            <p:ph type="sldNum" sz="quarter" idx="33"/>
          </p:nvPr>
        </p:nvSpPr>
        <p:spPr/>
        <p:txBody>
          <a:bodyPr rtlCol="0"/>
          <a:lstStyle/>
          <a:p>
            <a:pPr rtl="0"/>
            <a:fld id="{19B51A1E-902D-48AF-9020-955120F399B6}" type="slidenum">
              <a:rPr lang="fr-FR" smtClean="0"/>
              <a:pPr rtl="0"/>
              <a:t>4</a:t>
            </a:fld>
            <a:endParaRPr lang="fr-FR"/>
          </a:p>
        </p:txBody>
      </p:sp>
      <p:sp>
        <p:nvSpPr>
          <p:cNvPr id="4" name="ZoneTexte 3">
            <a:extLst>
              <a:ext uri="{FF2B5EF4-FFF2-40B4-BE49-F238E27FC236}">
                <a16:creationId xmlns:a16="http://schemas.microsoft.com/office/drawing/2014/main" id="{97792A97-60AC-2E6B-27DA-E4EF1995BAE9}"/>
              </a:ext>
            </a:extLst>
          </p:cNvPr>
          <p:cNvSpPr txBox="1"/>
          <p:nvPr/>
        </p:nvSpPr>
        <p:spPr>
          <a:xfrm>
            <a:off x="12148" y="1707445"/>
            <a:ext cx="7303049" cy="3416320"/>
          </a:xfrm>
          <a:prstGeom prst="rect">
            <a:avLst/>
          </a:prstGeom>
          <a:noFill/>
        </p:spPr>
        <p:txBody>
          <a:bodyPr wrap="square">
            <a:spAutoFit/>
          </a:bodyPr>
          <a:lstStyle/>
          <a:p>
            <a:r>
              <a:rPr lang="fr-FR" sz="2400" b="1" dirty="0">
                <a:cs typeface="Times New Roman" panose="02020603050405020304" pitchFamily="18" charset="0"/>
              </a:rPr>
              <a:t>La culture collective mature se caractérise par</a:t>
            </a:r>
            <a:r>
              <a:rPr lang="fr-FR" sz="2400" dirty="0">
                <a:cs typeface="Times New Roman" panose="02020603050405020304" pitchFamily="18" charset="0"/>
              </a:rPr>
              <a:t> :</a:t>
            </a:r>
          </a:p>
          <a:p>
            <a:endParaRPr lang="fr-FR" sz="2400" dirty="0">
              <a:cs typeface="Times New Roman" panose="02020603050405020304" pitchFamily="18" charset="0"/>
            </a:endParaRPr>
          </a:p>
          <a:p>
            <a:pPr lvl="1"/>
            <a:r>
              <a:rPr lang="fr-FR" sz="2400" dirty="0">
                <a:cs typeface="Times New Roman" panose="02020603050405020304" pitchFamily="18" charset="0"/>
              </a:rPr>
              <a:t>• la confiance entre professionnels</a:t>
            </a:r>
          </a:p>
          <a:p>
            <a:pPr lvl="1"/>
            <a:r>
              <a:rPr lang="fr-FR" sz="2400" dirty="0">
                <a:cs typeface="Times New Roman" panose="02020603050405020304" pitchFamily="18" charset="0"/>
              </a:rPr>
              <a:t>• la communication ouverte </a:t>
            </a:r>
          </a:p>
          <a:p>
            <a:pPr lvl="1"/>
            <a:r>
              <a:rPr lang="fr-FR" sz="2400" dirty="0">
                <a:cs typeface="Times New Roman" panose="02020603050405020304" pitchFamily="18" charset="0"/>
              </a:rPr>
              <a:t>• le droit d’alerter </a:t>
            </a:r>
          </a:p>
          <a:p>
            <a:pPr lvl="1"/>
            <a:r>
              <a:rPr lang="fr-FR" sz="2400" dirty="0">
                <a:cs typeface="Times New Roman" panose="02020603050405020304" pitchFamily="18" charset="0"/>
              </a:rPr>
              <a:t>• le retour d’expérience</a:t>
            </a:r>
          </a:p>
          <a:p>
            <a:pPr lvl="1"/>
            <a:r>
              <a:rPr lang="fr-FR" sz="2400" dirty="0">
                <a:cs typeface="Times New Roman" panose="02020603050405020304" pitchFamily="18" charset="0"/>
              </a:rPr>
              <a:t>• le management bienveillant et impliqué</a:t>
            </a:r>
          </a:p>
          <a:p>
            <a:pPr lvl="1"/>
            <a:r>
              <a:rPr lang="fr-FR" sz="2400" dirty="0">
                <a:cs typeface="Times New Roman" panose="02020603050405020304" pitchFamily="18" charset="0"/>
              </a:rPr>
              <a:t>• l’apprentissage à partir des erreurs et des succès</a:t>
            </a:r>
          </a:p>
          <a:p>
            <a:endParaRPr lang="fr-FR" sz="2400" dirty="0">
              <a:cs typeface="Times New Roman" panose="02020603050405020304" pitchFamily="18" charset="0"/>
            </a:endParaRPr>
          </a:p>
        </p:txBody>
      </p:sp>
    </p:spTree>
    <p:extLst>
      <p:ext uri="{BB962C8B-B14F-4D97-AF65-F5344CB8AC3E}">
        <p14:creationId xmlns:p14="http://schemas.microsoft.com/office/powerpoint/2010/main" val="3679018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27857-ABA5-56FC-F5B7-F431C1915350}"/>
            </a:ext>
          </a:extLst>
        </p:cNvPr>
        <p:cNvGrpSpPr/>
        <p:nvPr/>
      </p:nvGrpSpPr>
      <p:grpSpPr>
        <a:xfrm>
          <a:off x="0" y="0"/>
          <a:ext cx="0" cy="0"/>
          <a:chOff x="0" y="0"/>
          <a:chExt cx="0" cy="0"/>
        </a:xfrm>
      </p:grpSpPr>
      <p:pic>
        <p:nvPicPr>
          <p:cNvPr id="9" name="Espace réservé d’image 8" descr="Mains sur un téléphone portable">
            <a:extLst>
              <a:ext uri="{FF2B5EF4-FFF2-40B4-BE49-F238E27FC236}">
                <a16:creationId xmlns:a16="http://schemas.microsoft.com/office/drawing/2014/main" id="{0BCD3CB9-1C5B-FB7D-40A7-4F4A141CB63F}"/>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7151365" y="-15751"/>
            <a:ext cx="4569069" cy="6371351"/>
          </a:xfrm>
        </p:spPr>
      </p:pic>
      <p:sp>
        <p:nvSpPr>
          <p:cNvPr id="20" name="Rectangle 19" descr="Bloc d’accentuation">
            <a:extLst>
              <a:ext uri="{FF2B5EF4-FFF2-40B4-BE49-F238E27FC236}">
                <a16:creationId xmlns:a16="http://schemas.microsoft.com/office/drawing/2014/main" id="{DC113714-9E8B-5714-54A1-AFD1979426CE}"/>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 name="Titre 1">
            <a:extLst>
              <a:ext uri="{FF2B5EF4-FFF2-40B4-BE49-F238E27FC236}">
                <a16:creationId xmlns:a16="http://schemas.microsoft.com/office/drawing/2014/main" id="{78D5B4F6-AF6F-94DF-FBE7-F594260BD075}"/>
              </a:ext>
            </a:extLst>
          </p:cNvPr>
          <p:cNvSpPr>
            <a:spLocks noGrp="1"/>
          </p:cNvSpPr>
          <p:nvPr>
            <p:ph type="title"/>
          </p:nvPr>
        </p:nvSpPr>
        <p:spPr/>
        <p:txBody>
          <a:bodyPr rtlCol="0"/>
          <a:lstStyle/>
          <a:p>
            <a:pPr rtl="0"/>
            <a:r>
              <a:rPr lang="fr-FR" sz="4800" dirty="0"/>
              <a:t>Un peu d’histoire </a:t>
            </a:r>
          </a:p>
        </p:txBody>
      </p:sp>
      <p:sp>
        <p:nvSpPr>
          <p:cNvPr id="3" name="Espace réservé du texte 2">
            <a:extLst>
              <a:ext uri="{FF2B5EF4-FFF2-40B4-BE49-F238E27FC236}">
                <a16:creationId xmlns:a16="http://schemas.microsoft.com/office/drawing/2014/main" id="{2A38E577-45E7-351E-31D7-A048DB53B762}"/>
              </a:ext>
            </a:extLst>
          </p:cNvPr>
          <p:cNvSpPr>
            <a:spLocks noGrp="1"/>
          </p:cNvSpPr>
          <p:nvPr>
            <p:ph type="body" sz="quarter" idx="32"/>
          </p:nvPr>
        </p:nvSpPr>
        <p:spPr>
          <a:xfrm>
            <a:off x="7111800" y="4805704"/>
            <a:ext cx="4648200" cy="1162800"/>
          </a:xfrm>
          <a:solidFill>
            <a:srgbClr val="00B0F0">
              <a:alpha val="80000"/>
            </a:srgbClr>
          </a:solidFill>
        </p:spPr>
        <p:txBody>
          <a:bodyPr rtlCol="0"/>
          <a:lstStyle/>
          <a:p>
            <a:pPr rtl="0"/>
            <a:r>
              <a:rPr lang="fr-FR" dirty="0"/>
              <a:t>Evolution des exigences, outils existants</a:t>
            </a:r>
          </a:p>
        </p:txBody>
      </p:sp>
      <p:sp>
        <p:nvSpPr>
          <p:cNvPr id="6" name="Espace réservé du numéro de diapositive 5">
            <a:extLst>
              <a:ext uri="{FF2B5EF4-FFF2-40B4-BE49-F238E27FC236}">
                <a16:creationId xmlns:a16="http://schemas.microsoft.com/office/drawing/2014/main" id="{BD7F9F45-1E55-D16B-4D8F-2ABE604CB2D5}"/>
              </a:ext>
            </a:extLst>
          </p:cNvPr>
          <p:cNvSpPr>
            <a:spLocks noGrp="1"/>
          </p:cNvSpPr>
          <p:nvPr>
            <p:ph type="sldNum" sz="quarter" idx="33"/>
          </p:nvPr>
        </p:nvSpPr>
        <p:spPr/>
        <p:txBody>
          <a:bodyPr rtlCol="0"/>
          <a:lstStyle/>
          <a:p>
            <a:pPr rtl="0"/>
            <a:fld id="{19B51A1E-902D-48AF-9020-955120F399B6}" type="slidenum">
              <a:rPr lang="fr-FR" smtClean="0"/>
              <a:pPr rtl="0"/>
              <a:t>5</a:t>
            </a:fld>
            <a:endParaRPr lang="fr-FR"/>
          </a:p>
        </p:txBody>
      </p:sp>
      <p:pic>
        <p:nvPicPr>
          <p:cNvPr id="5" name="Image 4">
            <a:extLst>
              <a:ext uri="{FF2B5EF4-FFF2-40B4-BE49-F238E27FC236}">
                <a16:creationId xmlns:a16="http://schemas.microsoft.com/office/drawing/2014/main" id="{E7E642C3-6A7B-CC69-F7E0-88A7FE66C2C1}"/>
              </a:ext>
            </a:extLst>
          </p:cNvPr>
          <p:cNvPicPr>
            <a:picLocks noChangeAspect="1"/>
          </p:cNvPicPr>
          <p:nvPr/>
        </p:nvPicPr>
        <p:blipFill>
          <a:blip r:embed="rId4"/>
          <a:srcRect t="38595"/>
          <a:stretch>
            <a:fillRect/>
          </a:stretch>
        </p:blipFill>
        <p:spPr>
          <a:xfrm>
            <a:off x="0" y="87921"/>
            <a:ext cx="1966563" cy="1657751"/>
          </a:xfrm>
          <a:prstGeom prst="rect">
            <a:avLst/>
          </a:prstGeom>
          <a:ln>
            <a:solidFill>
              <a:schemeClr val="tx1">
                <a:lumMod val="50000"/>
                <a:lumOff val="50000"/>
              </a:schemeClr>
            </a:solidFill>
          </a:ln>
        </p:spPr>
      </p:pic>
      <p:pic>
        <p:nvPicPr>
          <p:cNvPr id="4" name="Image 3">
            <a:extLst>
              <a:ext uri="{FF2B5EF4-FFF2-40B4-BE49-F238E27FC236}">
                <a16:creationId xmlns:a16="http://schemas.microsoft.com/office/drawing/2014/main" id="{1927BBFC-E3D7-F174-16EE-2C50DD5650AF}"/>
              </a:ext>
            </a:extLst>
          </p:cNvPr>
          <p:cNvPicPr>
            <a:picLocks noChangeAspect="1"/>
          </p:cNvPicPr>
          <p:nvPr/>
        </p:nvPicPr>
        <p:blipFill>
          <a:blip r:embed="rId5"/>
          <a:srcRect l="2056" t="8468" r="8001"/>
          <a:stretch>
            <a:fillRect/>
          </a:stretch>
        </p:blipFill>
        <p:spPr>
          <a:xfrm>
            <a:off x="0" y="1599582"/>
            <a:ext cx="7072234" cy="4838139"/>
          </a:xfrm>
          <a:prstGeom prst="rect">
            <a:avLst/>
          </a:prstGeom>
        </p:spPr>
      </p:pic>
      <p:sp>
        <p:nvSpPr>
          <p:cNvPr id="7" name="Rectangle 6">
            <a:extLst>
              <a:ext uri="{FF2B5EF4-FFF2-40B4-BE49-F238E27FC236}">
                <a16:creationId xmlns:a16="http://schemas.microsoft.com/office/drawing/2014/main" id="{AE6D0ED6-1391-6E95-0FCC-8B05293C6FE6}"/>
              </a:ext>
            </a:extLst>
          </p:cNvPr>
          <p:cNvSpPr/>
          <p:nvPr/>
        </p:nvSpPr>
        <p:spPr>
          <a:xfrm>
            <a:off x="471566" y="4894984"/>
            <a:ext cx="3485292" cy="3634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CCD2F1CE-C079-979A-B1E4-0FBC3DBC9C4E}"/>
              </a:ext>
            </a:extLst>
          </p:cNvPr>
          <p:cNvSpPr txBox="1"/>
          <p:nvPr/>
        </p:nvSpPr>
        <p:spPr>
          <a:xfrm>
            <a:off x="1612669" y="889496"/>
            <a:ext cx="2543695" cy="369332"/>
          </a:xfrm>
          <a:prstGeom prst="rect">
            <a:avLst/>
          </a:prstGeom>
          <a:solidFill>
            <a:schemeClr val="accent1">
              <a:lumMod val="20000"/>
              <a:lumOff val="80000"/>
            </a:schemeClr>
          </a:solidFill>
        </p:spPr>
        <p:txBody>
          <a:bodyPr wrap="square">
            <a:spAutoFit/>
          </a:bodyPr>
          <a:lstStyle/>
          <a:p>
            <a:r>
              <a:rPr lang="fr-FR" b="1" dirty="0">
                <a:solidFill>
                  <a:srgbClr val="0070C0"/>
                </a:solidFill>
              </a:rPr>
              <a:t>Version 2024, 5</a:t>
            </a:r>
            <a:r>
              <a:rPr lang="fr-FR" b="1" baseline="30000" dirty="0">
                <a:solidFill>
                  <a:srgbClr val="0070C0"/>
                </a:solidFill>
              </a:rPr>
              <a:t>ème</a:t>
            </a:r>
            <a:r>
              <a:rPr lang="fr-FR" b="1" dirty="0">
                <a:solidFill>
                  <a:srgbClr val="0070C0"/>
                </a:solidFill>
              </a:rPr>
              <a:t> cycle</a:t>
            </a:r>
            <a:endParaRPr lang="fr-FR" b="1" dirty="0"/>
          </a:p>
        </p:txBody>
      </p:sp>
    </p:spTree>
    <p:extLst>
      <p:ext uri="{BB962C8B-B14F-4D97-AF65-F5344CB8AC3E}">
        <p14:creationId xmlns:p14="http://schemas.microsoft.com/office/powerpoint/2010/main" val="158529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F91E3980-F6B1-721D-FF08-A578103D9F6A}"/>
              </a:ext>
            </a:extLst>
          </p:cNvPr>
          <p:cNvSpPr>
            <a:spLocks noGrp="1"/>
          </p:cNvSpPr>
          <p:nvPr>
            <p:ph type="ftr" sz="quarter" idx="12"/>
          </p:nvPr>
        </p:nvSpPr>
        <p:spPr/>
        <p:txBody>
          <a:bodyPr/>
          <a:lstStyle/>
          <a:p>
            <a:pPr rtl="0"/>
            <a:r>
              <a:rPr lang="fr-FR" noProof="0"/>
              <a:t>Ajouter un pied de page</a:t>
            </a:r>
          </a:p>
        </p:txBody>
      </p:sp>
      <p:sp>
        <p:nvSpPr>
          <p:cNvPr id="7" name="Espace réservé du numéro de diapositive 6">
            <a:extLst>
              <a:ext uri="{FF2B5EF4-FFF2-40B4-BE49-F238E27FC236}">
                <a16:creationId xmlns:a16="http://schemas.microsoft.com/office/drawing/2014/main" id="{D8280E9B-EB45-5847-A1DA-9A70C66A1D71}"/>
              </a:ext>
            </a:extLst>
          </p:cNvPr>
          <p:cNvSpPr>
            <a:spLocks noGrp="1"/>
          </p:cNvSpPr>
          <p:nvPr>
            <p:ph type="sldNum" sz="quarter" idx="13"/>
          </p:nvPr>
        </p:nvSpPr>
        <p:spPr/>
        <p:txBody>
          <a:bodyPr/>
          <a:lstStyle/>
          <a:p>
            <a:pPr rtl="0"/>
            <a:fld id="{19B51A1E-902D-48AF-9020-955120F399B6}" type="slidenum">
              <a:rPr lang="fr-FR" noProof="0" smtClean="0"/>
              <a:pPr rtl="0"/>
              <a:t>6</a:t>
            </a:fld>
            <a:endParaRPr lang="fr-FR" noProof="0"/>
          </a:p>
        </p:txBody>
      </p:sp>
      <p:pic>
        <p:nvPicPr>
          <p:cNvPr id="12" name="Image 11">
            <a:extLst>
              <a:ext uri="{FF2B5EF4-FFF2-40B4-BE49-F238E27FC236}">
                <a16:creationId xmlns:a16="http://schemas.microsoft.com/office/drawing/2014/main" id="{1604EC7B-4B8E-772D-4CCF-BF09AEEB2E89}"/>
              </a:ext>
            </a:extLst>
          </p:cNvPr>
          <p:cNvPicPr>
            <a:picLocks noChangeAspect="1"/>
          </p:cNvPicPr>
          <p:nvPr/>
        </p:nvPicPr>
        <p:blipFill>
          <a:blip r:embed="rId2"/>
          <a:stretch>
            <a:fillRect/>
          </a:stretch>
        </p:blipFill>
        <p:spPr>
          <a:xfrm>
            <a:off x="-232912" y="0"/>
            <a:ext cx="11870630" cy="6858000"/>
          </a:xfrm>
          <a:prstGeom prst="rect">
            <a:avLst/>
          </a:prstGeom>
        </p:spPr>
      </p:pic>
    </p:spTree>
    <p:extLst>
      <p:ext uri="{BB962C8B-B14F-4D97-AF65-F5344CB8AC3E}">
        <p14:creationId xmlns:p14="http://schemas.microsoft.com/office/powerpoint/2010/main" val="241062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9DA9C-8AFB-DEF5-04FB-25815A38E73B}"/>
            </a:ext>
          </a:extLst>
        </p:cNvPr>
        <p:cNvGrpSpPr/>
        <p:nvPr/>
      </p:nvGrpSpPr>
      <p:grpSpPr>
        <a:xfrm>
          <a:off x="0" y="0"/>
          <a:ext cx="0" cy="0"/>
          <a:chOff x="0" y="0"/>
          <a:chExt cx="0" cy="0"/>
        </a:xfrm>
      </p:grpSpPr>
      <p:pic>
        <p:nvPicPr>
          <p:cNvPr id="9" name="Espace réservé d’image 8" descr="Mains sur un téléphone portable">
            <a:extLst>
              <a:ext uri="{FF2B5EF4-FFF2-40B4-BE49-F238E27FC236}">
                <a16:creationId xmlns:a16="http://schemas.microsoft.com/office/drawing/2014/main" id="{6777DA56-6F90-D475-0108-8B89B32A1760}"/>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7151365" y="-15751"/>
            <a:ext cx="4569069" cy="6371351"/>
          </a:xfrm>
        </p:spPr>
      </p:pic>
      <p:sp>
        <p:nvSpPr>
          <p:cNvPr id="20" name="Rectangle 19" descr="Bloc d’accentuation">
            <a:extLst>
              <a:ext uri="{FF2B5EF4-FFF2-40B4-BE49-F238E27FC236}">
                <a16:creationId xmlns:a16="http://schemas.microsoft.com/office/drawing/2014/main" id="{C752D54F-4866-2511-7E28-362C610B6175}"/>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 name="Titre 1">
            <a:extLst>
              <a:ext uri="{FF2B5EF4-FFF2-40B4-BE49-F238E27FC236}">
                <a16:creationId xmlns:a16="http://schemas.microsoft.com/office/drawing/2014/main" id="{14769C97-003B-BF23-3344-FB177A385139}"/>
              </a:ext>
            </a:extLst>
          </p:cNvPr>
          <p:cNvSpPr>
            <a:spLocks noGrp="1"/>
          </p:cNvSpPr>
          <p:nvPr>
            <p:ph type="title"/>
          </p:nvPr>
        </p:nvSpPr>
        <p:spPr/>
        <p:txBody>
          <a:bodyPr rtlCol="0"/>
          <a:lstStyle/>
          <a:p>
            <a:pPr rtl="0"/>
            <a:r>
              <a:rPr lang="fr-FR" sz="4800" dirty="0"/>
              <a:t>Attendus actuels</a:t>
            </a:r>
          </a:p>
        </p:txBody>
      </p:sp>
      <p:sp>
        <p:nvSpPr>
          <p:cNvPr id="3" name="Espace réservé du texte 2">
            <a:extLst>
              <a:ext uri="{FF2B5EF4-FFF2-40B4-BE49-F238E27FC236}">
                <a16:creationId xmlns:a16="http://schemas.microsoft.com/office/drawing/2014/main" id="{2C391277-DEC0-921E-529A-FAEF77804E4B}"/>
              </a:ext>
            </a:extLst>
          </p:cNvPr>
          <p:cNvSpPr>
            <a:spLocks noGrp="1"/>
          </p:cNvSpPr>
          <p:nvPr>
            <p:ph type="body" sz="quarter" idx="32"/>
          </p:nvPr>
        </p:nvSpPr>
        <p:spPr>
          <a:xfrm>
            <a:off x="7111800" y="4805704"/>
            <a:ext cx="4648200" cy="1162800"/>
          </a:xfrm>
          <a:solidFill>
            <a:srgbClr val="00B0F0">
              <a:alpha val="80000"/>
            </a:srgbClr>
          </a:solidFill>
        </p:spPr>
        <p:txBody>
          <a:bodyPr rtlCol="0"/>
          <a:lstStyle/>
          <a:p>
            <a:r>
              <a:rPr lang="fr-FR" dirty="0"/>
              <a:t>Répondre aux éléments d’évaluation             de la certification HAS</a:t>
            </a:r>
          </a:p>
        </p:txBody>
      </p:sp>
      <p:sp>
        <p:nvSpPr>
          <p:cNvPr id="6" name="Espace réservé du numéro de diapositive 5">
            <a:extLst>
              <a:ext uri="{FF2B5EF4-FFF2-40B4-BE49-F238E27FC236}">
                <a16:creationId xmlns:a16="http://schemas.microsoft.com/office/drawing/2014/main" id="{030C70AF-2EFC-1821-2C38-675DD44D8C0A}"/>
              </a:ext>
            </a:extLst>
          </p:cNvPr>
          <p:cNvSpPr>
            <a:spLocks noGrp="1"/>
          </p:cNvSpPr>
          <p:nvPr>
            <p:ph type="sldNum" sz="quarter" idx="33"/>
          </p:nvPr>
        </p:nvSpPr>
        <p:spPr/>
        <p:txBody>
          <a:bodyPr rtlCol="0"/>
          <a:lstStyle/>
          <a:p>
            <a:pPr rtl="0"/>
            <a:fld id="{19B51A1E-902D-48AF-9020-955120F399B6}" type="slidenum">
              <a:rPr lang="fr-FR" smtClean="0"/>
              <a:pPr rtl="0"/>
              <a:t>7</a:t>
            </a:fld>
            <a:endParaRPr lang="fr-FR"/>
          </a:p>
        </p:txBody>
      </p:sp>
      <p:sp>
        <p:nvSpPr>
          <p:cNvPr id="8" name="Espace réservé du contenu 3">
            <a:extLst>
              <a:ext uri="{FF2B5EF4-FFF2-40B4-BE49-F238E27FC236}">
                <a16:creationId xmlns:a16="http://schemas.microsoft.com/office/drawing/2014/main" id="{5DC2E529-5194-6D82-3DAC-2C7103079392}"/>
              </a:ext>
            </a:extLst>
          </p:cNvPr>
          <p:cNvSpPr>
            <a:spLocks noGrp="1"/>
          </p:cNvSpPr>
          <p:nvPr>
            <p:ph sz="half" idx="1"/>
          </p:nvPr>
        </p:nvSpPr>
        <p:spPr>
          <a:xfrm>
            <a:off x="157943" y="66503"/>
            <a:ext cx="6095999" cy="415636"/>
          </a:xfrm>
        </p:spPr>
        <p:txBody>
          <a:bodyPr rtlCol="0"/>
          <a:lstStyle/>
          <a:p>
            <a:pPr marL="0" indent="0" fontAlgn="base">
              <a:buNone/>
            </a:pPr>
            <a:r>
              <a:rPr lang="fr-FR" b="1" dirty="0">
                <a:solidFill>
                  <a:srgbClr val="00B0F0"/>
                </a:solidFill>
              </a:rPr>
              <a:t>   Attendu de la certification HAS, REFERENTIEL AVRIL </a:t>
            </a:r>
            <a:r>
              <a:rPr lang="fr-FR" sz="2400" b="1" dirty="0">
                <a:solidFill>
                  <a:srgbClr val="00B0F0"/>
                </a:solidFill>
                <a:highlight>
                  <a:srgbClr val="FFFF00"/>
                </a:highlight>
              </a:rPr>
              <a:t>2026</a:t>
            </a:r>
            <a:r>
              <a:rPr lang="fr-FR" b="1" dirty="0">
                <a:solidFill>
                  <a:srgbClr val="00B0F0"/>
                </a:solidFill>
              </a:rPr>
              <a:t>.</a:t>
            </a:r>
            <a:endParaRPr lang="fr-FR" dirty="0">
              <a:solidFill>
                <a:srgbClr val="00B0F0"/>
              </a:solidFill>
            </a:endParaRPr>
          </a:p>
        </p:txBody>
      </p:sp>
      <p:pic>
        <p:nvPicPr>
          <p:cNvPr id="12" name="Image 11" descr="The image illustrates a framework for a safety culture in healthcare, emphasizing reporting adverse events, teamwork quality, and a supportive environment that promotes continuous improvement and accountability.&#10;&#10;Le contenu généré par l’IA peut être incorrect.">
            <a:extLst>
              <a:ext uri="{FF2B5EF4-FFF2-40B4-BE49-F238E27FC236}">
                <a16:creationId xmlns:a16="http://schemas.microsoft.com/office/drawing/2014/main" id="{EFD03605-7542-42AE-F21F-DE8B2AAE8FCB}"/>
              </a:ext>
            </a:extLst>
          </p:cNvPr>
          <p:cNvPicPr>
            <a:picLocks noChangeAspect="1"/>
          </p:cNvPicPr>
          <p:nvPr/>
        </p:nvPicPr>
        <p:blipFill>
          <a:blip r:embed="rId4"/>
          <a:stretch>
            <a:fillRect/>
          </a:stretch>
        </p:blipFill>
        <p:spPr>
          <a:xfrm>
            <a:off x="0" y="555571"/>
            <a:ext cx="7035312" cy="6118925"/>
          </a:xfrm>
          <a:prstGeom prst="rect">
            <a:avLst/>
          </a:prstGeom>
        </p:spPr>
      </p:pic>
    </p:spTree>
    <p:extLst>
      <p:ext uri="{BB962C8B-B14F-4D97-AF65-F5344CB8AC3E}">
        <p14:creationId xmlns:p14="http://schemas.microsoft.com/office/powerpoint/2010/main" val="380785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8EBB3-70AD-FA7E-8E46-B7D8C92F4DA4}"/>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B799D326-1C0C-9F31-CC93-E4B62ED87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539487" cy="6371351"/>
          </a:xfrm>
          <a:prstGeom prst="rect">
            <a:avLst/>
          </a:prstGeom>
          <a:noFill/>
          <a:extLst>
            <a:ext uri="{909E8E84-426E-40DD-AFC4-6F175D3DCCD1}">
              <a14:hiddenFill xmlns:a14="http://schemas.microsoft.com/office/drawing/2010/main">
                <a:solidFill>
                  <a:srgbClr val="FFFFFF"/>
                </a:solidFill>
              </a14:hiddenFill>
            </a:ext>
          </a:extLst>
        </p:spPr>
      </p:pic>
      <p:sp>
        <p:nvSpPr>
          <p:cNvPr id="12" name="Espace réservé du numéro de diapositive 11">
            <a:extLst>
              <a:ext uri="{FF2B5EF4-FFF2-40B4-BE49-F238E27FC236}">
                <a16:creationId xmlns:a16="http://schemas.microsoft.com/office/drawing/2014/main" id="{B9771A9F-F8E3-91F8-7AE0-CCA8F4BC7293}"/>
              </a:ext>
            </a:extLst>
          </p:cNvPr>
          <p:cNvSpPr>
            <a:spLocks noGrp="1"/>
          </p:cNvSpPr>
          <p:nvPr>
            <p:ph type="sldNum" sz="quarter" idx="15"/>
          </p:nvPr>
        </p:nvSpPr>
        <p:spPr/>
        <p:txBody>
          <a:bodyPr rtlCol="0"/>
          <a:lstStyle/>
          <a:p>
            <a:pPr rtl="0"/>
            <a:fld id="{19B51A1E-902D-48AF-9020-955120F399B6}" type="slidenum">
              <a:rPr lang="fr-FR" smtClean="0"/>
              <a:pPr rtl="0"/>
              <a:t>8</a:t>
            </a:fld>
            <a:endParaRPr lang="fr-FR"/>
          </a:p>
        </p:txBody>
      </p:sp>
      <p:sp>
        <p:nvSpPr>
          <p:cNvPr id="14" name="Titre 13">
            <a:extLst>
              <a:ext uri="{FF2B5EF4-FFF2-40B4-BE49-F238E27FC236}">
                <a16:creationId xmlns:a16="http://schemas.microsoft.com/office/drawing/2014/main" id="{739BAB44-33B4-D626-11B7-CCB93A59CAB7}"/>
              </a:ext>
            </a:extLst>
          </p:cNvPr>
          <p:cNvSpPr>
            <a:spLocks noGrp="1"/>
          </p:cNvSpPr>
          <p:nvPr>
            <p:ph type="title"/>
          </p:nvPr>
        </p:nvSpPr>
        <p:spPr>
          <a:xfrm>
            <a:off x="581066" y="844103"/>
            <a:ext cx="6509848" cy="4607791"/>
          </a:xfrm>
          <a:solidFill>
            <a:schemeClr val="bg1"/>
          </a:solidFill>
        </p:spPr>
        <p:txBody>
          <a:bodyPr tIns="108000" rtlCol="0"/>
          <a:lstStyle/>
          <a:p>
            <a:pPr algn="ctr">
              <a:lnSpc>
                <a:spcPct val="70000"/>
              </a:lnSpc>
            </a:pPr>
            <a:r>
              <a:rPr lang="fr-FR" sz="2800" spc="0" dirty="0">
                <a:solidFill>
                  <a:srgbClr val="0070C0"/>
                </a:solidFill>
                <a:latin typeface="+mn-lt"/>
              </a:rPr>
              <a:t>Un outil simple </a:t>
            </a:r>
            <a:br>
              <a:rPr lang="fr-FR" sz="2800" b="0" spc="0" dirty="0">
                <a:solidFill>
                  <a:srgbClr val="0070C0"/>
                </a:solidFill>
                <a:latin typeface="+mn-lt"/>
              </a:rPr>
            </a:br>
            <a:r>
              <a:rPr lang="fr-FR" sz="2800" b="0" spc="0" dirty="0">
                <a:solidFill>
                  <a:srgbClr val="0070C0"/>
                </a:solidFill>
                <a:latin typeface="+mn-lt"/>
              </a:rPr>
              <a:t>adapté à l’évolution du monde de la santé </a:t>
            </a:r>
            <a:br>
              <a:rPr lang="fr-FR" sz="2800" b="0" spc="0" dirty="0">
                <a:solidFill>
                  <a:srgbClr val="0070C0"/>
                </a:solidFill>
                <a:latin typeface="+mn-lt"/>
              </a:rPr>
            </a:br>
            <a:r>
              <a:rPr lang="fr-FR" sz="2800" b="0" spc="0" dirty="0">
                <a:solidFill>
                  <a:srgbClr val="0070C0"/>
                </a:solidFill>
                <a:latin typeface="+mn-lt"/>
              </a:rPr>
              <a:t>et  aux derniers  critères de la HAS(2en1)</a:t>
            </a:r>
            <a:br>
              <a:rPr lang="fr-FR" sz="2800" b="0" spc="0" dirty="0">
                <a:solidFill>
                  <a:srgbClr val="0070C0"/>
                </a:solidFill>
                <a:latin typeface="+mn-lt"/>
              </a:rPr>
            </a:br>
            <a:r>
              <a:rPr lang="fr-FR" sz="2800" b="0" spc="0" dirty="0">
                <a:solidFill>
                  <a:srgbClr val="0070C0"/>
                </a:solidFill>
                <a:latin typeface="+mn-lt"/>
              </a:rPr>
              <a:t> </a:t>
            </a:r>
            <a:br>
              <a:rPr lang="fr-FR" sz="2800" b="0" spc="0" dirty="0">
                <a:solidFill>
                  <a:srgbClr val="0070C0"/>
                </a:solidFill>
                <a:latin typeface="+mn-lt"/>
              </a:rPr>
            </a:br>
            <a:r>
              <a:rPr lang="fr-FR" sz="2800" b="0" spc="0" dirty="0">
                <a:solidFill>
                  <a:srgbClr val="0070C0"/>
                </a:solidFill>
                <a:latin typeface="+mn-lt"/>
              </a:rPr>
              <a:t>pour mesurer </a:t>
            </a:r>
            <a:br>
              <a:rPr lang="fr-FR" sz="2800" b="0" spc="0" dirty="0">
                <a:solidFill>
                  <a:srgbClr val="0070C0"/>
                </a:solidFill>
                <a:latin typeface="+mn-lt"/>
              </a:rPr>
            </a:br>
            <a:br>
              <a:rPr lang="fr-FR" sz="2800" b="0" spc="0" dirty="0">
                <a:solidFill>
                  <a:srgbClr val="0070C0"/>
                </a:solidFill>
                <a:latin typeface="+mn-lt"/>
              </a:rPr>
            </a:br>
            <a:r>
              <a:rPr lang="fr-FR" sz="2800" spc="0" dirty="0">
                <a:solidFill>
                  <a:srgbClr val="0070C0"/>
                </a:solidFill>
                <a:latin typeface="+mn-lt"/>
              </a:rPr>
              <a:t>la Culture Qualité et Sécurité des Soins </a:t>
            </a:r>
            <a:br>
              <a:rPr lang="fr-FR" sz="2800" spc="0" dirty="0">
                <a:solidFill>
                  <a:srgbClr val="0070C0"/>
                </a:solidFill>
                <a:latin typeface="+mn-lt"/>
              </a:rPr>
            </a:br>
            <a:r>
              <a:rPr lang="fr-FR" sz="2800" spc="0" dirty="0">
                <a:solidFill>
                  <a:srgbClr val="0070C0"/>
                </a:solidFill>
                <a:latin typeface="+mn-lt"/>
              </a:rPr>
              <a:t>des équipes</a:t>
            </a:r>
            <a:br>
              <a:rPr lang="fr-FR" sz="2800" b="0" spc="0" dirty="0">
                <a:solidFill>
                  <a:srgbClr val="0070C0"/>
                </a:solidFill>
                <a:latin typeface="+mn-lt"/>
              </a:rPr>
            </a:br>
            <a:r>
              <a:rPr lang="fr-FR" sz="2800" b="0" spc="0" dirty="0">
                <a:solidFill>
                  <a:srgbClr val="0070C0"/>
                </a:solidFill>
                <a:latin typeface="+mn-lt"/>
              </a:rPr>
              <a:t> </a:t>
            </a:r>
            <a:br>
              <a:rPr lang="fr-FR" sz="2800" b="0" spc="0" dirty="0">
                <a:solidFill>
                  <a:srgbClr val="0070C0"/>
                </a:solidFill>
                <a:latin typeface="+mn-lt"/>
              </a:rPr>
            </a:br>
            <a:r>
              <a:rPr lang="fr-FR" sz="2800" b="0" spc="0" dirty="0">
                <a:solidFill>
                  <a:srgbClr val="0070C0"/>
                </a:solidFill>
                <a:latin typeface="+mn-lt"/>
              </a:rPr>
              <a:t>avec</a:t>
            </a:r>
            <a:br>
              <a:rPr lang="fr-FR" sz="2800" b="0" spc="0" dirty="0">
                <a:solidFill>
                  <a:srgbClr val="0070C0"/>
                </a:solidFill>
                <a:latin typeface="+mn-lt"/>
              </a:rPr>
            </a:br>
            <a:r>
              <a:rPr lang="fr-FR" sz="2800" b="0" spc="0" dirty="0">
                <a:solidFill>
                  <a:srgbClr val="0070C0"/>
                </a:solidFill>
                <a:latin typeface="+mn-lt"/>
              </a:rPr>
              <a:t>vos actions d’amélioration pour mieux prendre en charge vos patients </a:t>
            </a:r>
          </a:p>
        </p:txBody>
      </p:sp>
      <p:pic>
        <p:nvPicPr>
          <p:cNvPr id="2" name="Image 1" descr="STARAQS&#10;&#10;Le contenu généré par l’IA peut être incorrect.">
            <a:extLst>
              <a:ext uri="{FF2B5EF4-FFF2-40B4-BE49-F238E27FC236}">
                <a16:creationId xmlns:a16="http://schemas.microsoft.com/office/drawing/2014/main" id="{5B9C96F1-7CB6-32D1-A69C-62A4E52640F7}"/>
              </a:ext>
            </a:extLst>
          </p:cNvPr>
          <p:cNvPicPr>
            <a:picLocks noChangeAspect="1"/>
          </p:cNvPicPr>
          <p:nvPr/>
        </p:nvPicPr>
        <p:blipFill>
          <a:blip r:embed="rId4"/>
          <a:stretch>
            <a:fillRect/>
          </a:stretch>
        </p:blipFill>
        <p:spPr>
          <a:xfrm>
            <a:off x="7671980" y="1684234"/>
            <a:ext cx="4293524" cy="3767660"/>
          </a:xfrm>
          <a:prstGeom prst="rect">
            <a:avLst/>
          </a:prstGeom>
        </p:spPr>
      </p:pic>
      <p:sp>
        <p:nvSpPr>
          <p:cNvPr id="3" name="ZoneTexte 2">
            <a:extLst>
              <a:ext uri="{FF2B5EF4-FFF2-40B4-BE49-F238E27FC236}">
                <a16:creationId xmlns:a16="http://schemas.microsoft.com/office/drawing/2014/main" id="{4D08F2AF-3B30-6932-91C1-8ECF7C733209}"/>
              </a:ext>
            </a:extLst>
          </p:cNvPr>
          <p:cNvSpPr txBox="1"/>
          <p:nvPr/>
        </p:nvSpPr>
        <p:spPr>
          <a:xfrm>
            <a:off x="7682476" y="1004031"/>
            <a:ext cx="4293524" cy="523220"/>
          </a:xfrm>
          <a:prstGeom prst="rect">
            <a:avLst/>
          </a:prstGeom>
          <a:noFill/>
        </p:spPr>
        <p:txBody>
          <a:bodyPr wrap="square">
            <a:spAutoFit/>
          </a:bodyPr>
          <a:lstStyle/>
          <a:p>
            <a:pPr lvl="0"/>
            <a:r>
              <a:rPr lang="fr-FR" sz="2800" b="1" dirty="0">
                <a:solidFill>
                  <a:srgbClr val="002060"/>
                </a:solidFill>
              </a:rPr>
              <a:t>La STARAQS vous propose </a:t>
            </a:r>
          </a:p>
        </p:txBody>
      </p:sp>
    </p:spTree>
    <p:extLst>
      <p:ext uri="{BB962C8B-B14F-4D97-AF65-F5344CB8AC3E}">
        <p14:creationId xmlns:p14="http://schemas.microsoft.com/office/powerpoint/2010/main" val="381098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84609-177C-A6C3-5F80-3D1DEC09F283}"/>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7DCC4F24-E9AF-BEF6-A4C7-4B3004C8F507}"/>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9</a:t>
            </a:fld>
            <a:endParaRPr lang="fr-FR"/>
          </a:p>
        </p:txBody>
      </p:sp>
      <p:sp>
        <p:nvSpPr>
          <p:cNvPr id="3" name="Titre 1">
            <a:extLst>
              <a:ext uri="{FF2B5EF4-FFF2-40B4-BE49-F238E27FC236}">
                <a16:creationId xmlns:a16="http://schemas.microsoft.com/office/drawing/2014/main" id="{62C2C25E-2404-9301-43E3-5AE90F2DCEAD}"/>
              </a:ext>
            </a:extLst>
          </p:cNvPr>
          <p:cNvSpPr txBox="1">
            <a:spLocks/>
          </p:cNvSpPr>
          <p:nvPr/>
        </p:nvSpPr>
        <p:spPr>
          <a:xfrm>
            <a:off x="453080" y="352210"/>
            <a:ext cx="11306920" cy="586884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lvl="0"/>
            <a:r>
              <a:rPr lang="fr-FR" sz="2800" b="0" dirty="0"/>
              <a:t>L’établissement a décidé de s’engager à </a:t>
            </a:r>
            <a:r>
              <a:rPr lang="fr-FR" sz="2800" dirty="0">
                <a:solidFill>
                  <a:srgbClr val="0070C0"/>
                </a:solidFill>
              </a:rPr>
              <a:t>mesurer la culture qualité et sécurité des soins </a:t>
            </a:r>
            <a:r>
              <a:rPr lang="fr-FR" sz="2800" b="0" dirty="0"/>
              <a:t>en utilisant le baromètre proposé par la STARAQS, Structure régionale d’appui à la Qualité et Sécurité des soins pour l’Ile de France. Ceci a été validé le </a:t>
            </a:r>
            <a:r>
              <a:rPr lang="fr-FR" sz="2800" b="0" dirty="0">
                <a:highlight>
                  <a:srgbClr val="00FFFF"/>
                </a:highlight>
              </a:rPr>
              <a:t>….</a:t>
            </a:r>
          </a:p>
          <a:p>
            <a:pPr lvl="0"/>
            <a:endParaRPr lang="fr-FR" sz="2800" b="0" dirty="0"/>
          </a:p>
          <a:p>
            <a:pPr lvl="0"/>
            <a:r>
              <a:rPr lang="fr-FR" sz="2800" b="0" dirty="0"/>
              <a:t>Nous avons décidé de conduire l’évaluation dans les unités et aux périodes suivantes. </a:t>
            </a:r>
          </a:p>
          <a:p>
            <a:pPr lvl="0"/>
            <a:endParaRPr lang="fr-FR" sz="2800" b="0" dirty="0"/>
          </a:p>
          <a:p>
            <a:pPr lvl="0"/>
            <a:endParaRPr lang="fr-FR" sz="2800" b="0" dirty="0"/>
          </a:p>
          <a:p>
            <a:pPr lvl="0"/>
            <a:endParaRPr lang="fr-FR" sz="2800" b="0" dirty="0"/>
          </a:p>
          <a:p>
            <a:pPr lvl="0"/>
            <a:endParaRPr lang="fr-FR" sz="2800" b="0" dirty="0"/>
          </a:p>
          <a:p>
            <a:pPr lvl="0"/>
            <a:endParaRPr lang="fr-FR" sz="2800" b="0" dirty="0"/>
          </a:p>
          <a:p>
            <a:pPr lvl="0"/>
            <a:r>
              <a:rPr lang="fr-FR" sz="2800" b="0" dirty="0"/>
              <a:t>L’animateur désigné pour déployer la démarche dans l’établissement est :</a:t>
            </a:r>
          </a:p>
          <a:p>
            <a:pPr lvl="0"/>
            <a:r>
              <a:rPr lang="fr-FR" sz="2800" b="0" dirty="0">
                <a:solidFill>
                  <a:srgbClr val="0070C0"/>
                </a:solidFill>
                <a:highlight>
                  <a:srgbClr val="00FFFF"/>
                </a:highlight>
              </a:rPr>
              <a:t>Nom Prénom Fonction Coordonnées</a:t>
            </a:r>
            <a:br>
              <a:rPr lang="fr-FR" sz="2800" b="0" dirty="0"/>
            </a:br>
            <a:endParaRPr lang="fr-FR" sz="2800" b="0" dirty="0"/>
          </a:p>
        </p:txBody>
      </p:sp>
      <p:graphicFrame>
        <p:nvGraphicFramePr>
          <p:cNvPr id="2" name="Tableau 1">
            <a:extLst>
              <a:ext uri="{FF2B5EF4-FFF2-40B4-BE49-F238E27FC236}">
                <a16:creationId xmlns:a16="http://schemas.microsoft.com/office/drawing/2014/main" id="{5645CC57-7003-6131-A8CD-4692C7B789CB}"/>
              </a:ext>
            </a:extLst>
          </p:cNvPr>
          <p:cNvGraphicFramePr>
            <a:graphicFrameLocks noGrp="1"/>
          </p:cNvGraphicFramePr>
          <p:nvPr>
            <p:extLst>
              <p:ext uri="{D42A27DB-BD31-4B8C-83A1-F6EECF244321}">
                <p14:modId xmlns:p14="http://schemas.microsoft.com/office/powerpoint/2010/main" val="1716287668"/>
              </p:ext>
            </p:extLst>
          </p:nvPr>
        </p:nvGraphicFramePr>
        <p:xfrm>
          <a:off x="2244436" y="2863489"/>
          <a:ext cx="6144555" cy="1483360"/>
        </p:xfrm>
        <a:graphic>
          <a:graphicData uri="http://schemas.openxmlformats.org/drawingml/2006/table">
            <a:tbl>
              <a:tblPr firstRow="1" bandRow="1">
                <a:tableStyleId>{E8034E78-7F5D-4C2E-B375-FC64B27BC917}</a:tableStyleId>
              </a:tblPr>
              <a:tblGrid>
                <a:gridCol w="3907094">
                  <a:extLst>
                    <a:ext uri="{9D8B030D-6E8A-4147-A177-3AD203B41FA5}">
                      <a16:colId xmlns:a16="http://schemas.microsoft.com/office/drawing/2014/main" val="3983439783"/>
                    </a:ext>
                  </a:extLst>
                </a:gridCol>
                <a:gridCol w="2237461">
                  <a:extLst>
                    <a:ext uri="{9D8B030D-6E8A-4147-A177-3AD203B41FA5}">
                      <a16:colId xmlns:a16="http://schemas.microsoft.com/office/drawing/2014/main" val="307685661"/>
                    </a:ext>
                  </a:extLst>
                </a:gridCol>
              </a:tblGrid>
              <a:tr h="370840">
                <a:tc>
                  <a:txBody>
                    <a:bodyPr/>
                    <a:lstStyle/>
                    <a:p>
                      <a:r>
                        <a:rPr lang="fr-FR" b="0" dirty="0">
                          <a:solidFill>
                            <a:srgbClr val="0070C0"/>
                          </a:solidFill>
                          <a:highlight>
                            <a:srgbClr val="00FFFF"/>
                          </a:highlight>
                        </a:rPr>
                        <a:t>Unité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b="0" dirty="0">
                          <a:solidFill>
                            <a:srgbClr val="0070C0"/>
                          </a:solidFill>
                          <a:highlight>
                            <a:srgbClr val="00FFFF"/>
                          </a:highlight>
                        </a:rPr>
                        <a:t>Date début / fin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9315412"/>
                  </a:ext>
                </a:extLst>
              </a:tr>
              <a:tr h="370840">
                <a:tc>
                  <a:txBody>
                    <a:bodyPr/>
                    <a:lstStyle/>
                    <a:p>
                      <a:r>
                        <a:rPr lang="fr-FR" dirty="0">
                          <a:solidFill>
                            <a:srgbClr val="0070C0"/>
                          </a:solidFill>
                          <a:highlight>
                            <a:srgbClr val="00FFFF"/>
                          </a:highlight>
                        </a:rPr>
                        <a:t>Unité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a:solidFill>
                            <a:srgbClr val="0070C0"/>
                          </a:solidFill>
                          <a:highlight>
                            <a:srgbClr val="00FFFF"/>
                          </a:highlight>
                        </a:rPr>
                        <a:t>Date début / fin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3745035"/>
                  </a:ext>
                </a:extLst>
              </a:tr>
              <a:tr h="370840">
                <a:tc>
                  <a:txBody>
                    <a:bodyPr/>
                    <a:lstStyle/>
                    <a:p>
                      <a:r>
                        <a:rPr lang="fr-FR" dirty="0">
                          <a:solidFill>
                            <a:srgbClr val="0070C0"/>
                          </a:solidFill>
                          <a:highlight>
                            <a:srgbClr val="00FFFF"/>
                          </a:highlight>
                        </a:rPr>
                        <a:t>Unité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a:solidFill>
                            <a:srgbClr val="0070C0"/>
                          </a:solidFill>
                          <a:highlight>
                            <a:srgbClr val="00FFFF"/>
                          </a:highlight>
                        </a:rPr>
                        <a:t>Date début / fin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5834663"/>
                  </a:ext>
                </a:extLst>
              </a:tr>
              <a:tr h="370840">
                <a:tc>
                  <a:txBody>
                    <a:bodyPr/>
                    <a:lstStyle/>
                    <a:p>
                      <a:endParaRPr lang="fr-FR"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554148"/>
                  </a:ext>
                </a:extLst>
              </a:tr>
            </a:tbl>
          </a:graphicData>
        </a:graphic>
      </p:graphicFrame>
      <p:sp>
        <p:nvSpPr>
          <p:cNvPr id="4" name="ZoneTexte 11">
            <a:extLst>
              <a:ext uri="{FF2B5EF4-FFF2-40B4-BE49-F238E27FC236}">
                <a16:creationId xmlns:a16="http://schemas.microsoft.com/office/drawing/2014/main" id="{F4C00F6D-6074-8588-72B9-B2E57FCA4BCD}"/>
              </a:ext>
            </a:extLst>
          </p:cNvPr>
          <p:cNvSpPr txBox="1"/>
          <p:nvPr/>
        </p:nvSpPr>
        <p:spPr>
          <a:xfrm>
            <a:off x="8617734" y="6434019"/>
            <a:ext cx="1052532" cy="369332"/>
          </a:xfrm>
          <a:prstGeom prst="rect">
            <a:avLst/>
          </a:prstGeom>
          <a:noFill/>
        </p:spPr>
        <p:txBody>
          <a:bodyPr wrap="none" rtlCol="0">
            <a:spAutoFit/>
          </a:bodyPr>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highlight>
                  <a:srgbClr val="00FFFF"/>
                </a:highlight>
              </a:rPr>
              <a:t>LOGO ES</a:t>
            </a:r>
          </a:p>
        </p:txBody>
      </p:sp>
    </p:spTree>
    <p:extLst>
      <p:ext uri="{BB962C8B-B14F-4D97-AF65-F5344CB8AC3E}">
        <p14:creationId xmlns:p14="http://schemas.microsoft.com/office/powerpoint/2010/main" val="2091746643"/>
      </p:ext>
    </p:extLst>
  </p:cSld>
  <p:clrMapOvr>
    <a:masterClrMapping/>
  </p:clrMapOvr>
</p:sld>
</file>

<file path=ppt/theme/theme1.xml><?xml version="1.0" encoding="utf-8"?>
<a:theme xmlns:a="http://schemas.openxmlformats.org/drawingml/2006/main" name="Personnalisé">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5838_TF16411250.potx" id="{675E8371-EC70-4345-8B64-A71003B56298}" vid="{0F92AA19-00D6-4C71-B13F-219D7994A0B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685EFBD7D2484FB33047B6C1DB947B" ma:contentTypeVersion="14" ma:contentTypeDescription="Crée un document." ma:contentTypeScope="" ma:versionID="623139bd0ecab9328cd393b5933a76f0">
  <xsd:schema xmlns:xsd="http://www.w3.org/2001/XMLSchema" xmlns:xs="http://www.w3.org/2001/XMLSchema" xmlns:p="http://schemas.microsoft.com/office/2006/metadata/properties" xmlns:ns2="c83ecc78-3fa2-451e-8665-0ddea08d2bcf" xmlns:ns3="65104fe5-bdb5-44b2-89e0-446ad8df4a9a" targetNamespace="http://schemas.microsoft.com/office/2006/metadata/properties" ma:root="true" ma:fieldsID="9f514703bf1e28d4dd164b6ef2193700" ns2:_="" ns3:_="">
    <xsd:import namespace="c83ecc78-3fa2-451e-8665-0ddea08d2bcf"/>
    <xsd:import namespace="65104fe5-bdb5-44b2-89e0-446ad8df4a9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3ecc78-3fa2-451e-8665-0ddea08d2b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20560406-a939-4e2f-9bf1-8e7b728317a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104fe5-bdb5-44b2-89e0-446ad8df4a9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9c79bdf-7c4c-4db1-b0c3-cb62e648c930}" ma:internalName="TaxCatchAll" ma:showField="CatchAllData" ma:web="65104fe5-bdb5-44b2-89e0-446ad8df4a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3ecc78-3fa2-451e-8665-0ddea08d2bcf">
      <Terms xmlns="http://schemas.microsoft.com/office/infopath/2007/PartnerControls"/>
    </lcf76f155ced4ddcb4097134ff3c332f>
    <TaxCatchAll xmlns="65104fe5-bdb5-44b2-89e0-446ad8df4a9a" xsi:nil="true"/>
  </documentManagement>
</p:properties>
</file>

<file path=customXml/itemProps1.xml><?xml version="1.0" encoding="utf-8"?>
<ds:datastoreItem xmlns:ds="http://schemas.openxmlformats.org/officeDocument/2006/customXml" ds:itemID="{08206305-673C-47DF-B812-79E2AFB9FD3C}">
  <ds:schemaRefs>
    <ds:schemaRef ds:uri="http://schemas.microsoft.com/sharepoint/v3/contenttype/forms"/>
  </ds:schemaRefs>
</ds:datastoreItem>
</file>

<file path=customXml/itemProps2.xml><?xml version="1.0" encoding="utf-8"?>
<ds:datastoreItem xmlns:ds="http://schemas.openxmlformats.org/officeDocument/2006/customXml" ds:itemID="{FD5F34C4-D4CC-483F-A483-02EAC5FA27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3ecc78-3fa2-451e-8665-0ddea08d2bcf"/>
    <ds:schemaRef ds:uri="65104fe5-bdb5-44b2-89e0-446ad8df4a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2218FC-8412-44B9-9E82-D51F1F531141}">
  <ds:schemaRefs>
    <ds:schemaRef ds:uri="http://purl.org/dc/dcmitype/"/>
    <ds:schemaRef ds:uri="6dc4bcd6-49db-4c07-9060-8acfc67cef9f"/>
    <ds:schemaRef ds:uri="http://schemas.microsoft.com/office/2006/metadata/properties"/>
    <ds:schemaRef ds:uri="http://schemas.microsoft.com/office/2006/documentManagement/types"/>
    <ds:schemaRef ds:uri="http://schemas.microsoft.com/sharepoint/v3"/>
    <ds:schemaRef ds:uri="http://www.w3.org/XML/1998/namespace"/>
    <ds:schemaRef ds:uri="http://schemas.microsoft.com/office/infopath/2007/PartnerControls"/>
    <ds:schemaRef ds:uri="http://purl.org/dc/elements/1.1/"/>
    <ds:schemaRef ds:uri="http://schemas.openxmlformats.org/package/2006/metadata/core-properties"/>
    <ds:schemaRef ds:uri="fb0879af-3eba-417a-a55a-ffe6dcd6ca77"/>
    <ds:schemaRef ds:uri="http://purl.org/dc/terms/"/>
    <ds:schemaRef ds:uri="c83ecc78-3fa2-451e-8665-0ddea08d2bcf"/>
    <ds:schemaRef ds:uri="65104fe5-bdb5-44b2-89e0-446ad8df4a9a"/>
  </ds:schemaRefs>
</ds:datastoreItem>
</file>

<file path=docProps/app.xml><?xml version="1.0" encoding="utf-8"?>
<Properties xmlns="http://schemas.openxmlformats.org/officeDocument/2006/extended-properties" xmlns:vt="http://schemas.openxmlformats.org/officeDocument/2006/docPropsVTypes">
  <Template>{E1DE23D4-4437-494E-ABAD-C1A60E5B1197}TF992e0334-4647-4579-8d14-183019b0908c530978df_win32-28e49dbdf6c2</Template>
  <TotalTime>1243</TotalTime>
  <Words>1379</Words>
  <Application>Microsoft Office PowerPoint</Application>
  <PresentationFormat>Grand écran</PresentationFormat>
  <Paragraphs>194</Paragraphs>
  <Slides>22</Slides>
  <Notes>21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22</vt:i4>
      </vt:variant>
    </vt:vector>
  </HeadingPairs>
  <TitlesOfParts>
    <vt:vector size="30" baseType="lpstr">
      <vt:lpstr>Aptos</vt:lpstr>
      <vt:lpstr>Arial</vt:lpstr>
      <vt:lpstr>Calibri</vt:lpstr>
      <vt:lpstr>Candara</vt:lpstr>
      <vt:lpstr>Corbel</vt:lpstr>
      <vt:lpstr>Times New Roman</vt:lpstr>
      <vt:lpstr>Wingdings</vt:lpstr>
      <vt:lpstr>Personnalisé</vt:lpstr>
      <vt:lpstr>Baromètre Culture  Qualité  et  Sécurité des Soins en équipe</vt:lpstr>
      <vt:lpstr>Un rappel </vt:lpstr>
      <vt:lpstr>Un rappel </vt:lpstr>
      <vt:lpstr>Un rappel </vt:lpstr>
      <vt:lpstr>Un peu d’histoire </vt:lpstr>
      <vt:lpstr>Présentation PowerPoint</vt:lpstr>
      <vt:lpstr>Attendus actuels</vt:lpstr>
      <vt:lpstr>Un outil simple  adapté à l’évolution du monde de la santé  et  aux derniers  critères de la HAS(2en1)   pour mesurer   la Culture Qualité et Sécurité des Soins  des équipes   avec vos actions d’amélioration pour mieux prendre en charge vos patients </vt:lpstr>
      <vt:lpstr>Présentation PowerPoint</vt:lpstr>
      <vt:lpstr>Découvrir la méthode et l’outil</vt:lpstr>
      <vt:lpstr>Méthodologie pour la réalisation du baromètre CQSS  </vt:lpstr>
      <vt:lpstr>Quel est votre rôle ?</vt:lpstr>
      <vt:lpstr>Renseigner  le questionnaire</vt:lpstr>
      <vt:lpstr>Le questionnaire   </vt:lpstr>
      <vt:lpstr>Lors de la connexion au questionnaire, un texte introductif rappelle aux professionnels le but et les modalités du baromètre en indiquant la date limite de réponse qui est le : date </vt:lpstr>
      <vt:lpstr>Présentation PowerPoint</vt:lpstr>
      <vt:lpstr>A l’issue du remplissage du questionnaire, le professionnel peut télécharger son questionnaire rempli en PDF  </vt:lpstr>
      <vt:lpstr>Disposer des résultats du baromètre</vt:lpstr>
      <vt:lpstr>Le baromètre Culture Qualité et Sécurité des Soins en équipe</vt:lpstr>
      <vt:lpstr>Participer à 1 réunion</vt:lpstr>
      <vt:lpstr>Le plan d’action du baromètre </vt:lpstr>
      <vt:lpstr>Merci de votre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Catherine LIZERAND</dc:creator>
  <cp:lastModifiedBy>Catherine LIZERAND</cp:lastModifiedBy>
  <cp:revision>9</cp:revision>
  <dcterms:created xsi:type="dcterms:W3CDTF">2025-11-05T15:22:04Z</dcterms:created>
  <dcterms:modified xsi:type="dcterms:W3CDTF">2026-06-07T17:43:44Z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0x01010070685EFBD7D2484FB33047B6C1DB947B</vt:lpwstr>
  </property>
  <property fmtid="{D5CDD505-2E9C-101B-9397-08002B2CF9AE}" pid="3" name="MediaServiceImageTags">
    <vt:lpwstr/>
  </property>
</Properties>
</file>