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56" r:id="rId5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D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574" autoAdjust="0"/>
  </p:normalViewPr>
  <p:slideViewPr>
    <p:cSldViewPr snapToGrid="0">
      <p:cViewPr varScale="1">
        <p:scale>
          <a:sx n="92" d="100"/>
          <a:sy n="92" d="100"/>
        </p:scale>
        <p:origin x="259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0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BB651C5-239C-481D-B679-C1853F3D7869}" type="datetime1">
              <a:rPr lang="fr-FR" smtClean="0"/>
              <a:t>07/06/2026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3F468-A24C-40BA-9BA0-927B9D8CEF08}" type="datetime1">
              <a:rPr lang="fr-FR" smtClean="0"/>
              <a:pPr/>
              <a:t>07/06/2026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not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530193B-564F-4854-8A52-728F3FB19C85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90999-37B6-6145-4DCF-03E474044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080C428-2913-9110-F82C-318A396A52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39C3ED0-95FD-A8F7-8C5F-4C6506547B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87E507-8C95-B3E3-5342-4970318363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7473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Espace réservé d’imag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/>
              <a:t>Insérez ou glissez-déplacez votre photo ici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360000" rIns="252000" bIns="180000" rtlCol="0" anchor="t">
            <a:noAutofit/>
          </a:bodyPr>
          <a:lstStyle>
            <a:lvl1pPr algn="r">
              <a:defRPr lang="en-ZA" sz="4000" b="1" spc="-300" dirty="0"/>
            </a:lvl1pPr>
          </a:lstStyle>
          <a:p>
            <a:pPr lvl="0" algn="r" rtl="0"/>
            <a:r>
              <a:rPr lang="fr-FR" noProof="0" dirty="0"/>
              <a:t>Cliquez pour modifier le titre de la présentation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 rtl="0"/>
            <a:r>
              <a:rPr lang="fr-FR" noProof="0"/>
              <a:t>Modifiez le style des sous-titres du masque</a:t>
            </a:r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Rectangle 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5" name="Rectangle 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pic>
        <p:nvPicPr>
          <p:cNvPr id="4" name="Image 3" descr="Une image contenant Graphique, Police, logo, graphisme&#10;&#10;Description générée automatiquement">
            <a:extLst>
              <a:ext uri="{FF2B5EF4-FFF2-40B4-BE49-F238E27FC236}">
                <a16:creationId xmlns:a16="http://schemas.microsoft.com/office/drawing/2014/main" id="{048809E0-48CA-44F0-A539-B527C82D74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8976" y="4130139"/>
            <a:ext cx="1968649" cy="6920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32000" y="1512000"/>
            <a:ext cx="5472000" cy="468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texte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9887" y="1511250"/>
            <a:ext cx="5472113" cy="4680000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512000"/>
            <a:ext cx="360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01550" y="1511476"/>
            <a:ext cx="3600450" cy="4679249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71550" y="1511475"/>
            <a:ext cx="3600450" cy="4679250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 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512000"/>
            <a:ext cx="216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26412" y="1512000"/>
            <a:ext cx="2160588" cy="4679250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1412" y="1512000"/>
            <a:ext cx="2160588" cy="4679250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16412" y="1507535"/>
            <a:ext cx="2160588" cy="4679250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7" name="Espace réservé du texte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11412" y="1507535"/>
            <a:ext cx="2160588" cy="4683715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 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4" name="Espace réservé du numéro de diapositive 3">
            <a:extLst>
              <a:ext uri="{FF2B5EF4-FFF2-40B4-BE49-F238E27FC236}">
                <a16:creationId xmlns:a16="http://schemas.microsoft.com/office/drawing/2014/main" id="{853CF994-8B2C-443F-B695-7378DD360DAA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séparation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Espace réservé d’imag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 dirty="0"/>
              <a:t>Insérez ou glissez-déplacez </a:t>
            </a:r>
            <a:br>
              <a:rPr lang="fr-FR" noProof="0" dirty="0"/>
            </a:br>
            <a:r>
              <a:rPr lang="fr-FR" noProof="0" dirty="0"/>
              <a:t>votre photo ici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5700" y="2204792"/>
            <a:ext cx="5956300" cy="1944000"/>
          </a:xfrm>
          <a:solidFill>
            <a:schemeClr val="bg1"/>
          </a:solidFill>
        </p:spPr>
        <p:txBody>
          <a:bodyPr vert="horz" lIns="180000" tIns="324000" rIns="252000" bIns="180000" rtlCol="0" anchor="t">
            <a:noAutofit/>
          </a:bodyPr>
          <a:lstStyle>
            <a:lvl1pPr algn="r">
              <a:defRPr lang="en-ZA" sz="4800" b="1" spc="-300" dirty="0"/>
            </a:lvl1pPr>
          </a:lstStyle>
          <a:p>
            <a:pPr lvl="0" algn="r" rtl="0"/>
            <a:r>
              <a:rPr lang="fr-FR" noProof="0" dirty="0"/>
              <a:t>Cliquez pour modifier le séparateur de section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5700" y="41488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180000" tIns="180000" rIns="252000" bIns="180000" rtlCol="0"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5247782"/>
            <a:ext cx="2411412" cy="11482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Rectangle 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5" name="Rectangle 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43715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séparation 2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Espace réservé d’imag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412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 dirty="0"/>
              <a:t>Insérez ou glissez-déplacez </a:t>
            </a:r>
            <a:br>
              <a:rPr lang="fr-FR" noProof="0" dirty="0"/>
            </a:br>
            <a:r>
              <a:rPr lang="fr-FR" noProof="0" dirty="0"/>
              <a:t>votre photo ici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 rtlCol="0"/>
          <a:lstStyle>
            <a:lvl1pPr>
              <a:defRPr sz="48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fr-FR" noProof="0" dirty="0"/>
              <a:t>Cliquez pour modifier le séparateur de section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107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252000" tIns="180000" rIns="180000" bIns="180000" rtlCol="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 dirty="0"/>
              <a:t>Modifiez le style des sous-titres du masque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fr-FR" noProof="0"/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Rectangle 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5" name="Rectangle 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28285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Texte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’imag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 dirty="0"/>
              <a:t>Insérez ou glissez-déplacez votre photo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solidFill>
            <a:schemeClr val="bg1"/>
          </a:solidFill>
        </p:spPr>
        <p:txBody>
          <a:bodyPr lIns="180000" tIns="180000" rIns="180000" bIns="180000" rtlCol="0"/>
          <a:lstStyle>
            <a:lvl1pPr algn="r">
              <a:defRPr sz="36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 dirty="0"/>
              <a:t>Modifier le titre de la page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32000" y="2668686"/>
            <a:ext cx="5472000" cy="2999426"/>
          </a:xfrm>
        </p:spPr>
        <p:txBody>
          <a:bodyPr rtlCol="0"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Image du 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’imag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/>
              <a:t>Insérez ou glissez-déplacez votre photo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solidFill>
            <a:schemeClr val="bg1">
              <a:lumMod val="95000"/>
            </a:schemeClr>
          </a:solidFill>
        </p:spPr>
        <p:txBody>
          <a:bodyPr lIns="180000" tIns="180000" rIns="180000" bIns="180000" rtlCol="0"/>
          <a:lstStyle>
            <a:lvl1pPr algn="l">
              <a:defRPr sz="48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 dirty="0"/>
              <a:t>Cliquez pour modifier le titre de la page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88000" y="3763648"/>
            <a:ext cx="5472000" cy="2428351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8" name="Rectangle 7">
            <a:extLst>
              <a:ext uri="{FF2B5EF4-FFF2-40B4-BE49-F238E27FC236}">
                <a16:creationId xmlns:a16="http://schemas.microsoft.com/office/drawing/2014/main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8438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e comparaison gauche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2000" y="1515834"/>
            <a:ext cx="5472000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32000" y="2023668"/>
            <a:ext cx="5472000" cy="4168332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2" name="Espace réservé de comparaison gauche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00000" y="1516359"/>
            <a:ext cx="5472000" cy="358775"/>
          </a:xfrm>
        </p:spPr>
        <p:txBody>
          <a:bodyPr rtlCol="0"/>
          <a:lstStyle>
            <a:lvl1pPr marL="0" indent="0">
              <a:buNone/>
              <a:defRPr sz="2400" b="1"/>
            </a:lvl1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9887" y="2020359"/>
            <a:ext cx="5472113" cy="4170891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 5">
            <a:extLst>
              <a:ext uri="{FF2B5EF4-FFF2-40B4-BE49-F238E27FC236}">
                <a16:creationId xmlns:a16="http://schemas.microsoft.com/office/drawing/2014/main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nd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’imag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371350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/>
              <a:t>Insérez ou glissez-déplacez votre photo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0" y="5359400"/>
            <a:ext cx="5664000" cy="565899"/>
          </a:xfrm>
          <a:solidFill>
            <a:schemeClr val="tx1"/>
          </a:solidFill>
        </p:spPr>
        <p:txBody>
          <a:bodyPr lIns="180000" tIns="180000" rIns="180000" bIns="180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Entrez votre légende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B3D119C-DBF5-4B4F-BE38-7BD7B5C8A5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F8E7C83-06D7-4C5B-85B7-0E5713B4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rci de votre atten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Espace réservé d’imag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102" cy="6804025"/>
          </a:xfrm>
          <a:solidFill>
            <a:schemeClr val="bg1">
              <a:lumMod val="85000"/>
            </a:schemeClr>
          </a:solidFill>
        </p:spPr>
        <p:txBody>
          <a:bodyPr tIns="0"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 dirty="0"/>
              <a:t>Insérez ou glissez-déplacez votre photo ici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0" y="2798354"/>
            <a:ext cx="3733800" cy="1013684"/>
          </a:xfrm>
          <a:solidFill>
            <a:schemeClr val="bg1"/>
          </a:solidFill>
        </p:spPr>
        <p:txBody>
          <a:bodyPr vert="horz" lIns="108000" tIns="108000" rIns="252000" bIns="180000" rtlCol="0" anchor="t">
            <a:noAutofit/>
          </a:bodyPr>
          <a:lstStyle>
            <a:lvl1pPr algn="r">
              <a:lnSpc>
                <a:spcPct val="70000"/>
              </a:lnSpc>
              <a:defRPr lang="en-ZA" sz="4000" b="1" spc="-300" dirty="0"/>
            </a:lvl1pPr>
          </a:lstStyle>
          <a:p>
            <a:pPr lvl="0" algn="r" rtl="0"/>
            <a:r>
              <a:rPr lang="fr-FR" noProof="0" dirty="0"/>
              <a:t>Merci de votre attention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52FA7FC9-E40E-4144-84E4-34E3722E9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3957705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Nom complet</a:t>
            </a:r>
          </a:p>
        </p:txBody>
      </p:sp>
      <p:sp>
        <p:nvSpPr>
          <p:cNvPr id="10" name="Espace réservé du texte 6">
            <a:extLst>
              <a:ext uri="{FF2B5EF4-FFF2-40B4-BE49-F238E27FC236}">
                <a16:creationId xmlns:a16="http://schemas.microsoft.com/office/drawing/2014/main" id="{97289182-4FE6-4A18-9775-4588D5801C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306722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Numéro de téléphone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BD4E94C7-6CAF-4FEE-9E02-D3D3A2AC5E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8200" y="4655739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Poignée E-mail ou Réseaux sociaux</a:t>
            </a:r>
          </a:p>
        </p:txBody>
      </p:sp>
      <p:sp>
        <p:nvSpPr>
          <p:cNvPr id="12" name="Espace réservé du texte 8">
            <a:extLst>
              <a:ext uri="{FF2B5EF4-FFF2-40B4-BE49-F238E27FC236}">
                <a16:creationId xmlns:a16="http://schemas.microsoft.com/office/drawing/2014/main" id="{0DE421A3-3C59-48FC-BC3B-007ADFBEB4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58200" y="5004756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Site web de l’entreprise</a:t>
            </a:r>
          </a:p>
        </p:txBody>
      </p:sp>
      <p:sp>
        <p:nvSpPr>
          <p:cNvPr id="15" name="Rectangle 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Rectangle 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8" name="Rectangle 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8458200" y="2685912"/>
            <a:ext cx="3733800" cy="11482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22FB6A7-1E80-487C-93E6-DCAA8751EF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4966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EB0D177-9AA4-42F4-9CD7-CD206217CA6D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825DB53-D610-4A40-AFDC-EBC47DB613CE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31" name="Forme libre : Forme 30">
            <a:extLst>
              <a:ext uri="{FF2B5EF4-FFF2-40B4-BE49-F238E27FC236}">
                <a16:creationId xmlns:a16="http://schemas.microsoft.com/office/drawing/2014/main" id="{C2B9A6A4-83D0-40B1-8B15-964C84BF0705}"/>
              </a:ext>
            </a:extLst>
          </p:cNvPr>
          <p:cNvSpPr/>
          <p:nvPr userDrawn="1"/>
        </p:nvSpPr>
        <p:spPr>
          <a:xfrm>
            <a:off x="0" y="6371351"/>
            <a:ext cx="9780102" cy="432000"/>
          </a:xfrm>
          <a:custGeom>
            <a:avLst/>
            <a:gdLst>
              <a:gd name="connsiteX0" fmla="*/ 0 w 9780102"/>
              <a:gd name="connsiteY0" fmla="*/ 0 h 432000"/>
              <a:gd name="connsiteX1" fmla="*/ 9780102 w 9780102"/>
              <a:gd name="connsiteY1" fmla="*/ 0 h 432000"/>
              <a:gd name="connsiteX2" fmla="*/ 9780102 w 9780102"/>
              <a:gd name="connsiteY2" fmla="*/ 432000 h 432000"/>
              <a:gd name="connsiteX3" fmla="*/ 0 w 9780102"/>
              <a:gd name="connsiteY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BC39664-EB8B-4A32-915A-D4308F79277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9" name="Rectangle 28">
            <a:extLst>
              <a:ext uri="{FF2B5EF4-FFF2-40B4-BE49-F238E27FC236}">
                <a16:creationId xmlns:a16="http://schemas.microsoft.com/office/drawing/2014/main" id="{9B49670D-8F18-44A8-B217-67B412095C0D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030FA059-EC32-4FFF-9673-48849B2FA43A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 descr="Une image contenant Graphique, Police, logo, graphisme&#10;&#10;Description générée automatiquement">
            <a:extLst>
              <a:ext uri="{FF2B5EF4-FFF2-40B4-BE49-F238E27FC236}">
                <a16:creationId xmlns:a16="http://schemas.microsoft.com/office/drawing/2014/main" id="{048809E0-48CA-44F0-A539-B527C82D74E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6050" y="6439820"/>
            <a:ext cx="947958" cy="3332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8" r:id="rId4"/>
    <p:sldLayoutId id="2147483666" r:id="rId5"/>
    <p:sldLayoutId id="2147483659" r:id="rId6"/>
    <p:sldLayoutId id="2147483660" r:id="rId7"/>
    <p:sldLayoutId id="2147483664" r:id="rId8"/>
    <p:sldLayoutId id="2147483650" r:id="rId9"/>
    <p:sldLayoutId id="2147483652" r:id="rId10"/>
    <p:sldLayoutId id="2147483656" r:id="rId11"/>
    <p:sldLayoutId id="2147483657" r:id="rId12"/>
    <p:sldLayoutId id="2147483654" r:id="rId13"/>
    <p:sldLayoutId id="2147483655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15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A1BF0-7A4A-11B5-FE7E-395BC28DF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44CFD5-F69D-E216-1EBB-F86952B93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5" y="147953"/>
            <a:ext cx="11340000" cy="432000"/>
          </a:xfrm>
        </p:spPr>
        <p:txBody>
          <a:bodyPr rtlCol="0"/>
          <a:lstStyle/>
          <a:p>
            <a:r>
              <a:rPr lang="fr-FR" sz="2800" dirty="0"/>
              <a:t>Mail type d’adressage du questionnaire</a:t>
            </a:r>
          </a:p>
        </p:txBody>
      </p:sp>
      <p:cxnSp>
        <p:nvCxnSpPr>
          <p:cNvPr id="11" name="Connecteur droit 10" descr="Séparateur de diapositive">
            <a:extLst>
              <a:ext uri="{FF2B5EF4-FFF2-40B4-BE49-F238E27FC236}">
                <a16:creationId xmlns:a16="http://schemas.microsoft.com/office/drawing/2014/main" id="{A41403A3-0756-3FA0-9EDC-C77D10C06B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 12" descr="Barre d’accentuation droite&#10;">
            <a:extLst>
              <a:ext uri="{FF2B5EF4-FFF2-40B4-BE49-F238E27FC236}">
                <a16:creationId xmlns:a16="http://schemas.microsoft.com/office/drawing/2014/main" id="{740906E1-5AE9-9DBA-7E4A-853022EBBB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2699" y="601015"/>
            <a:ext cx="5320400" cy="12474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fr-FR">
              <a:solidFill>
                <a:srgbClr val="FFC000"/>
              </a:solidFill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73AD16E-2F7B-E1C9-47E9-F9B9C9D7AFC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7184" y="806335"/>
            <a:ext cx="11579891" cy="5069388"/>
          </a:xfrm>
        </p:spPr>
        <p:txBody>
          <a:bodyPr rtlCol="0"/>
          <a:lstStyle/>
          <a:p>
            <a:pPr marL="0" indent="0">
              <a:buNone/>
            </a:pPr>
            <a:r>
              <a:rPr lang="en-US" b="1" dirty="0"/>
              <a:t>OBJET : BAROMETRE CULTURE QUALITE ET SÉCURITÉ DES SOINS EN EQUIPE </a:t>
            </a:r>
            <a:r>
              <a:rPr lang="fr-FR" b="1" noProof="0" dirty="0">
                <a:solidFill>
                  <a:schemeClr val="tx1"/>
                </a:solidFill>
                <a:highlight>
                  <a:srgbClr val="00FFFF"/>
                </a:highlight>
              </a:rPr>
              <a:t>(Unité de soins / mois année)</a:t>
            </a:r>
          </a:p>
          <a:p>
            <a:pPr marL="0" indent="0" algn="just">
              <a:buNone/>
            </a:pPr>
            <a:r>
              <a:rPr lang="fr-FR" i="1" dirty="0"/>
              <a:t>Bonjour à tous, </a:t>
            </a:r>
          </a:p>
          <a:p>
            <a:pPr marL="0" indent="0" algn="just">
              <a:buNone/>
            </a:pPr>
            <a:r>
              <a:rPr lang="fr-FR" i="1" dirty="0"/>
              <a:t>La qualité des soins et la sécurité de nos patients sont des enjeux majeurs mobilisant tous les professionnels des unités de soins au quotidien. </a:t>
            </a:r>
            <a:r>
              <a:rPr lang="fr-FR" b="1" i="1" dirty="0">
                <a:solidFill>
                  <a:srgbClr val="0070C0"/>
                </a:solidFill>
              </a:rPr>
              <a:t>Notre établissement s'est engagé dans une mesure de la culture qualité et sécurité des soins en équipe à l’aide d’un baromètre.</a:t>
            </a:r>
            <a:r>
              <a:rPr lang="fr-FR" i="1" dirty="0">
                <a:solidFill>
                  <a:srgbClr val="0070C0"/>
                </a:solidFill>
              </a:rPr>
              <a:t> </a:t>
            </a:r>
            <a:r>
              <a:rPr lang="fr-FR" i="1" dirty="0"/>
              <a:t>Cela consiste à répondre à un questionnaire qui permet de connaître votre avis sur la qualité et sécurité des soins dans votre service et notre établissement.</a:t>
            </a:r>
          </a:p>
          <a:p>
            <a:pPr lvl="1" algn="just"/>
            <a:r>
              <a:rPr lang="fr-FR" sz="1800" i="1" dirty="0"/>
              <a:t>Les données sont </a:t>
            </a:r>
            <a:r>
              <a:rPr lang="fr-FR" sz="1800" b="1" i="1" dirty="0">
                <a:solidFill>
                  <a:srgbClr val="0070C0"/>
                </a:solidFill>
              </a:rPr>
              <a:t>anonymes</a:t>
            </a:r>
            <a:r>
              <a:rPr lang="fr-FR" sz="1800" i="1" dirty="0"/>
              <a:t>, vous devez seulement </a:t>
            </a:r>
            <a:r>
              <a:rPr lang="fr-FR" sz="1800" b="1" i="1" dirty="0">
                <a:solidFill>
                  <a:srgbClr val="0070C0"/>
                </a:solidFill>
              </a:rPr>
              <a:t>indiquer votre fonction</a:t>
            </a:r>
            <a:r>
              <a:rPr lang="fr-FR" sz="1800" i="1" dirty="0">
                <a:solidFill>
                  <a:srgbClr val="0070C0"/>
                </a:solidFill>
              </a:rPr>
              <a:t>.</a:t>
            </a:r>
          </a:p>
          <a:p>
            <a:pPr lvl="1" algn="just"/>
            <a:r>
              <a:rPr lang="fr-FR" sz="1800" i="1" dirty="0"/>
              <a:t>Environ </a:t>
            </a:r>
            <a:r>
              <a:rPr lang="fr-FR" sz="1800" b="1" i="1" dirty="0">
                <a:solidFill>
                  <a:srgbClr val="0070C0"/>
                </a:solidFill>
              </a:rPr>
              <a:t>10 minutes </a:t>
            </a:r>
            <a:r>
              <a:rPr lang="fr-FR" sz="1800" i="1" dirty="0"/>
              <a:t>sont nécessaires pour répondre aux questions du baromètre, éviter les interruptions</a:t>
            </a:r>
          </a:p>
          <a:p>
            <a:pPr lvl="1" algn="just"/>
            <a:r>
              <a:rPr lang="fr-FR" sz="1800" i="1" dirty="0"/>
              <a:t>Vous avez </a:t>
            </a:r>
            <a:r>
              <a:rPr lang="fr-FR" sz="1800" b="1" i="1" dirty="0">
                <a:solidFill>
                  <a:srgbClr val="0070C0"/>
                </a:solidFill>
              </a:rPr>
              <a:t>4 choix de réponse </a:t>
            </a:r>
            <a:r>
              <a:rPr lang="fr-FR" sz="1800" i="1" dirty="0"/>
              <a:t>pour chaque question (réponse obligatoire) et ensuite une </a:t>
            </a:r>
            <a:r>
              <a:rPr lang="fr-FR" sz="1800" b="1" i="1" dirty="0">
                <a:solidFill>
                  <a:srgbClr val="0070C0"/>
                </a:solidFill>
              </a:rPr>
              <a:t>zone de texte </a:t>
            </a:r>
            <a:r>
              <a:rPr lang="fr-FR" sz="1800" i="1" dirty="0"/>
              <a:t>pour noter vos commentaires ou suggestions d’améliorations</a:t>
            </a:r>
          </a:p>
          <a:p>
            <a:pPr lvl="1" algn="just"/>
            <a:r>
              <a:rPr lang="fr-FR" sz="1800" i="1" dirty="0"/>
              <a:t>Seuls les questionnaires entièrement complétés seront pris en compte</a:t>
            </a:r>
          </a:p>
          <a:p>
            <a:pPr marL="0" indent="0" algn="just">
              <a:buNone/>
            </a:pPr>
            <a:r>
              <a:rPr lang="fr-FR" b="1" dirty="0"/>
              <a:t>Le questionnaire est à compléter avant le </a:t>
            </a:r>
            <a:r>
              <a:rPr lang="fr-FR" b="1" dirty="0">
                <a:solidFill>
                  <a:schemeClr val="tx1"/>
                </a:solidFill>
                <a:highlight>
                  <a:srgbClr val="00FFFF"/>
                </a:highlight>
              </a:rPr>
              <a:t>: date </a:t>
            </a:r>
            <a:r>
              <a:rPr lang="fr-FR" b="1" dirty="0"/>
              <a:t>en cliquant sur le lien suivant </a:t>
            </a:r>
            <a:r>
              <a:rPr lang="fr-FR" b="1" dirty="0">
                <a:solidFill>
                  <a:schemeClr val="tx1"/>
                </a:solidFill>
                <a:highlight>
                  <a:srgbClr val="00FFFF"/>
                </a:highlight>
              </a:rPr>
              <a:t>copier le lien de la mesure</a:t>
            </a:r>
          </a:p>
          <a:p>
            <a:pPr marL="0" indent="0" algn="just">
              <a:buNone/>
            </a:pPr>
            <a:r>
              <a:rPr lang="fr-FR" b="1" dirty="0"/>
              <a:t>Nous comptons sur votre participation et la sincérité de vos réponses, merci d’avance !</a:t>
            </a:r>
          </a:p>
          <a:p>
            <a:pPr marL="0" indent="0" algn="just">
              <a:buNone/>
            </a:pPr>
            <a:r>
              <a:rPr lang="fr-FR" b="1" dirty="0">
                <a:solidFill>
                  <a:schemeClr val="tx1"/>
                </a:solidFill>
                <a:highlight>
                  <a:srgbClr val="00FFFF"/>
                </a:highlight>
              </a:rPr>
              <a:t>Signataires à personnaliser</a:t>
            </a:r>
            <a:endParaRPr lang="fr-FR" dirty="0">
              <a:solidFill>
                <a:schemeClr val="tx1"/>
              </a:solidFill>
              <a:highlight>
                <a:srgbClr val="00FFFF"/>
              </a:highlight>
            </a:endParaRPr>
          </a:p>
          <a:p>
            <a:pPr marL="0" indent="0">
              <a:buNone/>
            </a:pPr>
            <a:r>
              <a:rPr lang="fr-FR" i="1" dirty="0"/>
              <a:t>Les résultats seront présentés et discutés lors d’une réunion </a:t>
            </a:r>
            <a:r>
              <a:rPr lang="fr-FR" b="1" i="1" dirty="0">
                <a:highlight>
                  <a:srgbClr val="00FFFF"/>
                </a:highlight>
              </a:rPr>
              <a:t>organisée le XXX </a:t>
            </a:r>
            <a:r>
              <a:rPr lang="fr-FR" i="1" dirty="0"/>
              <a:t>pour disposer d’une mesure de la culture qualité et sécurité des soins partagée par les professionnels et définir collectivement des actions permettant de s’améliorer.</a:t>
            </a:r>
          </a:p>
          <a:p>
            <a:pPr marL="0" indent="0">
              <a:buNone/>
            </a:pP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F84C81A-2622-0259-4F45-0C816F747FBC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</p:spPr>
        <p:txBody>
          <a:bodyPr rtlCol="0"/>
          <a:lstStyle/>
          <a:p>
            <a:pPr rtl="0"/>
            <a:fld id="{19B51A1E-902D-48AF-9020-955120F399B6}" type="slidenum">
              <a:rPr lang="fr-FR" smtClean="0"/>
              <a:pPr rtl="0"/>
              <a:t>1</a:t>
            </a:fld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7A00DB5-C70D-E137-C4F2-6D54EE08DBA3}"/>
              </a:ext>
            </a:extLst>
          </p:cNvPr>
          <p:cNvSpPr txBox="1"/>
          <p:nvPr/>
        </p:nvSpPr>
        <p:spPr>
          <a:xfrm>
            <a:off x="8670174" y="6402685"/>
            <a:ext cx="10972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highlight>
                  <a:srgbClr val="00FFFF"/>
                </a:highlight>
              </a:rPr>
              <a:t>LOGO 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5147563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nalisé">
  <a:themeElements>
    <a:clrScheme name="Custom 129">
      <a:dk1>
        <a:sysClr val="windowText" lastClr="000000"/>
      </a:dk1>
      <a:lt1>
        <a:srgbClr val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Custom 149">
      <a:majorFont>
        <a:latin typeface="Corbel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19715838_TF16411250.potx" id="{675E8371-EC70-4345-8B64-A71003B56298}" vid="{0F92AA19-00D6-4C71-B13F-219D7994A0B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685EFBD7D2484FB33047B6C1DB947B" ma:contentTypeVersion="14" ma:contentTypeDescription="Crée un document." ma:contentTypeScope="" ma:versionID="623139bd0ecab9328cd393b5933a76f0">
  <xsd:schema xmlns:xsd="http://www.w3.org/2001/XMLSchema" xmlns:xs="http://www.w3.org/2001/XMLSchema" xmlns:p="http://schemas.microsoft.com/office/2006/metadata/properties" xmlns:ns2="c83ecc78-3fa2-451e-8665-0ddea08d2bcf" xmlns:ns3="65104fe5-bdb5-44b2-89e0-446ad8df4a9a" targetNamespace="http://schemas.microsoft.com/office/2006/metadata/properties" ma:root="true" ma:fieldsID="9f514703bf1e28d4dd164b6ef2193700" ns2:_="" ns3:_="">
    <xsd:import namespace="c83ecc78-3fa2-451e-8665-0ddea08d2bcf"/>
    <xsd:import namespace="65104fe5-bdb5-44b2-89e0-446ad8df4a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3ecc78-3fa2-451e-8665-0ddea08d2b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20560406-a939-4e2f-9bf1-8e7b728317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104fe5-bdb5-44b2-89e0-446ad8df4a9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9c79bdf-7c4c-4db1-b0c3-cb62e648c930}" ma:internalName="TaxCatchAll" ma:showField="CatchAllData" ma:web="65104fe5-bdb5-44b2-89e0-446ad8df4a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3ecc78-3fa2-451e-8665-0ddea08d2bcf">
      <Terms xmlns="http://schemas.microsoft.com/office/infopath/2007/PartnerControls"/>
    </lcf76f155ced4ddcb4097134ff3c332f>
    <TaxCatchAll xmlns="65104fe5-bdb5-44b2-89e0-446ad8df4a9a" xsi:nil="true"/>
  </documentManagement>
</p:properties>
</file>

<file path=customXml/itemProps1.xml><?xml version="1.0" encoding="utf-8"?>
<ds:datastoreItem xmlns:ds="http://schemas.openxmlformats.org/officeDocument/2006/customXml" ds:itemID="{08206305-673C-47DF-B812-79E2AFB9FD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36BD92-0710-4DC5-9894-E8062BD253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3ecc78-3fa2-451e-8665-0ddea08d2bcf"/>
    <ds:schemaRef ds:uri="65104fe5-bdb5-44b2-89e0-446ad8df4a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B2218FC-8412-44B9-9E82-D51F1F531141}">
  <ds:schemaRefs>
    <ds:schemaRef ds:uri="http://purl.org/dc/dcmitype/"/>
    <ds:schemaRef ds:uri="6dc4bcd6-49db-4c07-9060-8acfc67cef9f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fb0879af-3eba-417a-a55a-ffe6dcd6ca77"/>
    <ds:schemaRef ds:uri="http://purl.org/dc/terms/"/>
    <ds:schemaRef ds:uri="c83ecc78-3fa2-451e-8665-0ddea08d2bcf"/>
    <ds:schemaRef ds:uri="65104fe5-bdb5-44b2-89e0-446ad8df4a9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{E1DE23D4-4437-494E-ABAD-C1A60E5B1197}TF992e0334-4647-4579-8d14-183019b0908c530978df_win32-28e49dbdf6c2</Template>
  <TotalTime>1065</TotalTime>
  <Words>244</Words>
  <Application>Microsoft Office PowerPoint</Application>
  <PresentationFormat>Grand écran</PresentationFormat>
  <Paragraphs>15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Candara</vt:lpstr>
      <vt:lpstr>Corbel</vt:lpstr>
      <vt:lpstr>Times New Roman</vt:lpstr>
      <vt:lpstr>Personnalisé</vt:lpstr>
      <vt:lpstr>Mail type d’adressage du questionnaire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Catherine LIZERAND</dc:creator>
  <cp:lastModifiedBy>Catherine LIZERAND</cp:lastModifiedBy>
  <cp:revision>8</cp:revision>
  <dcterms:created xsi:type="dcterms:W3CDTF">2025-11-05T15:22:04Z</dcterms:created>
  <dcterms:modified xsi:type="dcterms:W3CDTF">2026-06-07T17:45:50Z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0x01010070685EFBD7D2484FB33047B6C1DB947B</vt:lpwstr>
  </property>
  <property fmtid="{D5CDD505-2E9C-101B-9397-08002B2CF9AE}" pid="3" name="MediaServiceImageTags">
    <vt:lpwstr/>
  </property>
</Properties>
</file>