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58" r:id="rId5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BB651C5-239C-481D-B679-C1853F3D7869}" type="datetime1">
              <a:rPr lang="fr-FR" smtClean="0"/>
              <a:t>07/06/2026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3F468-A24C-40BA-9BA0-927B9D8CEF08}" type="datetime1">
              <a:rPr lang="fr-FR" smtClean="0"/>
              <a:pPr/>
              <a:t>07/06/2026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5647E-CF93-8443-05A3-F1499771F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D546235-16AE-4F0F-AE0D-86591FC66E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FC1E251-B139-B63B-3D10-5E39F30F3D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A5628E-D746-3568-66E7-E0CF200E2D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292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prstGeom prst="rect">
            <a:avLst/>
          </a:prstGeom>
          <a:solidFill>
            <a:schemeClr val="bg1"/>
          </a:solidFill>
        </p:spPr>
        <p:txBody>
          <a:bodyPr vert="horz" lIns="180000" tIns="360000" rIns="252000" bIns="180000" rtlCol="0" anchor="t">
            <a:noAutofit/>
          </a:bodyPr>
          <a:lstStyle>
            <a:lvl1pPr algn="r">
              <a:defRPr lang="en-ZA" sz="4000" b="1" spc="-300" dirty="0"/>
            </a:lvl1pPr>
          </a:lstStyle>
          <a:p>
            <a:pPr lvl="0" algn="r" rtl="0"/>
            <a:r>
              <a:rPr lang="fr-FR" noProof="0"/>
              <a:t>Cliquez pour modifier le titre de la présentation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fr-FR" noProof="0"/>
              <a:t>Modifiez le style des sous-titres du masque</a:t>
            </a:r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4" name="Image 3" descr="Une image contenant Graphique, Police, logo, graphisme&#10;&#10;Description générée automatiquement">
            <a:extLst>
              <a:ext uri="{FF2B5EF4-FFF2-40B4-BE49-F238E27FC236}">
                <a16:creationId xmlns:a16="http://schemas.microsoft.com/office/drawing/2014/main" id="{048809E0-48CA-44F0-A539-B527C82D7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976" y="4130139"/>
            <a:ext cx="1968649" cy="692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1512000"/>
            <a:ext cx="5472000" cy="4680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1511250"/>
            <a:ext cx="5472113" cy="4680000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3600000" cy="467925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01550" y="1511476"/>
            <a:ext cx="3600450" cy="4679249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71550" y="1511475"/>
            <a:ext cx="3600450" cy="4679250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2160000" cy="467925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412" y="1512000"/>
            <a:ext cx="2160588" cy="4679250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1412" y="1512000"/>
            <a:ext cx="2160588" cy="4679250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6412" y="1507535"/>
            <a:ext cx="2160588" cy="4679250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1412" y="1507535"/>
            <a:ext cx="2160588" cy="4683715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u numéro de diapositive 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</a:t>
            </a:r>
            <a:br>
              <a:rPr lang="fr-FR" noProof="0"/>
            </a:br>
            <a:r>
              <a:rPr lang="fr-FR" noProof="0"/>
              <a:t>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prstGeom prst="rect">
            <a:avLst/>
          </a:prstGeom>
          <a:solidFill>
            <a:schemeClr val="bg1"/>
          </a:solidFill>
        </p:spPr>
        <p:txBody>
          <a:bodyPr vert="horz" lIns="180000" tIns="324000" rIns="252000" bIns="180000" rtlCol="0" anchor="t">
            <a:noAutofit/>
          </a:bodyPr>
          <a:lstStyle>
            <a:lvl1pPr algn="r">
              <a:defRPr lang="en-ZA" sz="4800" b="1" spc="-300" dirty="0"/>
            </a:lvl1pPr>
          </a:lstStyle>
          <a:p>
            <a:pPr lvl="0" algn="r" rtl="0"/>
            <a:r>
              <a:rPr lang="fr-FR" noProof="0"/>
              <a:t>Cliquez pour modifier le séparateur de section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</a:t>
            </a:r>
            <a:br>
              <a:rPr lang="fr-FR" noProof="0"/>
            </a:br>
            <a:r>
              <a:rPr lang="fr-FR" noProof="0"/>
              <a:t>votre photo ici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prstGeom prst="rect">
            <a:avLst/>
          </a:prstGeo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Cliquez pour modifier le séparateur de section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Texte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defRPr sz="36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2668686"/>
            <a:ext cx="5472000" cy="2999426"/>
          </a:xfrm>
          <a:prstGeom prst="rect">
            <a:avLst/>
          </a:prstGeo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Image du 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defRPr sz="48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88000" y="3763648"/>
            <a:ext cx="5472000" cy="2428351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e comparaison gauche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515834"/>
            <a:ext cx="5472000" cy="360000"/>
          </a:xfrm>
          <a:prstGeom prst="rect">
            <a:avLst/>
          </a:prstGeo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2023668"/>
            <a:ext cx="5472000" cy="4168332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2" name="Espace réservé de comparaison gauche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00000" y="1516359"/>
            <a:ext cx="5472000" cy="35877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87" y="2020359"/>
            <a:ext cx="5472113" cy="4170891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 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n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prstGeom prst="rect">
            <a:avLst/>
          </a:prstGeo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Entrez votre légende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 de votre atten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space réservé d’image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/>
              <a:t>Insérez ou glissez-déplacez votre photo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prstGeom prst="rect">
            <a:avLst/>
          </a:prstGeom>
          <a:solidFill>
            <a:schemeClr val="bg1"/>
          </a:solidFill>
        </p:spPr>
        <p:txBody>
          <a:bodyPr vert="horz" lIns="108000" tIns="108000" rIns="252000" bIns="180000" rtlCol="0" anchor="t">
            <a:noAutofit/>
          </a:bodyPr>
          <a:lstStyle>
            <a:lvl1pPr algn="r">
              <a:lnSpc>
                <a:spcPct val="70000"/>
              </a:lnSpc>
              <a:defRPr lang="en-ZA" sz="4000" b="1" spc="-300" dirty="0"/>
            </a:lvl1pPr>
          </a:lstStyle>
          <a:p>
            <a:pPr lvl="0" algn="r" rtl="0"/>
            <a:r>
              <a:rPr lang="fr-FR" noProof="0"/>
              <a:t>Merci de votre attention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Nom complet</a:t>
            </a:r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Numéro de téléphone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Poignée E-mail ou Réseaux sociaux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Site web de l’entreprise</a:t>
            </a:r>
          </a:p>
        </p:txBody>
      </p:sp>
      <p:sp>
        <p:nvSpPr>
          <p:cNvPr id="15" name="Rectangle 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Cliquez pour modifier le titre de la page</a:t>
            </a: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r-FR" noProof="0"/>
              <a:t>Sous-titre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 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</p:spPr>
        <p:txBody>
          <a:bodyPr rtlCol="0"/>
          <a:lstStyle/>
          <a:p>
            <a:pPr rtl="0"/>
            <a:fld id="{19B51A1E-902D-48AF-9020-955120F399B6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94CD4-FBC8-38F2-4CA4-3C00348D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 descr="Séparateur de diapositive">
            <a:extLst>
              <a:ext uri="{FF2B5EF4-FFF2-40B4-BE49-F238E27FC236}">
                <a16:creationId xmlns:a16="http://schemas.microsoft.com/office/drawing/2014/main" id="{7ED856D5-6F7A-9D03-A344-C79E4DAB4B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EA877EEB-D962-D812-8091-26DF0478E24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fr-FR" smtClean="0"/>
              <a:pPr rtl="0"/>
              <a:t>1</a:t>
            </a:fld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A1D56B-FEF5-8D2C-60B0-F5FD1AF6E8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0343" y="105508"/>
            <a:ext cx="10580668" cy="6697843"/>
          </a:xfrm>
          <a:ln>
            <a:noFill/>
          </a:ln>
        </p:spPr>
        <p:txBody>
          <a:bodyPr rtlCol="0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BAROMETRE CULTURE QUALITE ET SÉCURITÉ DES SOINS EN EQUIPE  </a:t>
            </a:r>
            <a:r>
              <a:rPr lang="fr-FR" b="1" noProof="0" dirty="0">
                <a:solidFill>
                  <a:schemeClr val="tx1"/>
                </a:solidFill>
                <a:highlight>
                  <a:srgbClr val="00FFFF"/>
                </a:highlight>
              </a:rPr>
              <a:t>Unité de soins / mois année</a:t>
            </a:r>
          </a:p>
          <a:p>
            <a:pPr marL="177800" indent="0" algn="just">
              <a:buNone/>
            </a:pPr>
            <a:r>
              <a:rPr lang="fr-FR" sz="1600" i="1" dirty="0"/>
              <a:t>La qualité des soins et la sécurité de nos patients sont des enjeux majeurs mobilisant tous les professionnels des unités de soins au quotidien. </a:t>
            </a:r>
            <a:r>
              <a:rPr lang="fr-FR" sz="1600" b="1" i="1" dirty="0">
                <a:solidFill>
                  <a:srgbClr val="0070C0"/>
                </a:solidFill>
              </a:rPr>
              <a:t>Notre établissement s'est engagé dans une mesure de la culture qualité et sécurité des soins en équipe à l’aide d’un baromètre. </a:t>
            </a:r>
            <a:r>
              <a:rPr lang="fr-FR" sz="1600" i="1" dirty="0"/>
              <a:t>Cela consiste à répondre à un questionnaire pour connaître votre avis sur la qualité et sécurité des soins dans votre unité et notre établissement.</a:t>
            </a:r>
          </a:p>
          <a:p>
            <a:pPr marL="361950" lvl="1" indent="-95250"/>
            <a:r>
              <a:rPr lang="fr-FR" i="1" dirty="0"/>
              <a:t>Les données sont </a:t>
            </a:r>
            <a:r>
              <a:rPr lang="fr-FR" b="1" i="1" dirty="0">
                <a:solidFill>
                  <a:srgbClr val="0070C0"/>
                </a:solidFill>
              </a:rPr>
              <a:t>anonymes</a:t>
            </a:r>
            <a:r>
              <a:rPr lang="fr-FR" i="1" dirty="0"/>
              <a:t>, vous devez seulement indiquer votre fonction.</a:t>
            </a:r>
          </a:p>
          <a:p>
            <a:pPr marL="361950" lvl="1" indent="-95250"/>
            <a:r>
              <a:rPr lang="fr-FR" i="1" dirty="0"/>
              <a:t>Environ </a:t>
            </a:r>
            <a:r>
              <a:rPr lang="fr-FR" b="1" i="1" dirty="0">
                <a:solidFill>
                  <a:srgbClr val="0070C0"/>
                </a:solidFill>
              </a:rPr>
              <a:t>10 minutes </a:t>
            </a:r>
            <a:r>
              <a:rPr lang="fr-FR" i="1" dirty="0"/>
              <a:t>sont nécessaires pour répondre aux questions du baromètre</a:t>
            </a:r>
          </a:p>
          <a:p>
            <a:pPr marL="266700" lvl="1" indent="0">
              <a:buNone/>
            </a:pPr>
            <a:r>
              <a:rPr lang="fr-FR" i="1" dirty="0"/>
              <a:t>  évitez les interruptions, seuls les questionnaires complets seront pris en compte</a:t>
            </a:r>
          </a:p>
          <a:p>
            <a:pPr marL="361950" lvl="1" indent="-95250"/>
            <a:r>
              <a:rPr lang="fr-FR" i="1" dirty="0"/>
              <a:t>Vous avez </a:t>
            </a:r>
            <a:r>
              <a:rPr lang="fr-FR" b="1" i="1" dirty="0">
                <a:solidFill>
                  <a:srgbClr val="0070C0"/>
                </a:solidFill>
              </a:rPr>
              <a:t>4 choix de réponse </a:t>
            </a:r>
            <a:r>
              <a:rPr lang="fr-FR" i="1" dirty="0"/>
              <a:t>pour chaque </a:t>
            </a:r>
            <a:r>
              <a:rPr lang="fr-FR" i="1"/>
              <a:t>question (réponse </a:t>
            </a:r>
            <a:r>
              <a:rPr lang="fr-FR" i="1" dirty="0"/>
              <a:t>obligatoire)                                                                                                                  et une </a:t>
            </a:r>
            <a:r>
              <a:rPr lang="fr-FR" b="1" i="1" dirty="0">
                <a:solidFill>
                  <a:srgbClr val="0070C0"/>
                </a:solidFill>
              </a:rPr>
              <a:t>zone de texte</a:t>
            </a:r>
            <a:r>
              <a:rPr lang="fr-FR" i="1" dirty="0"/>
              <a:t> pour noter vos commentaires ou suggestions d’améliorations</a:t>
            </a:r>
          </a:p>
          <a:p>
            <a:pPr marL="177800" lvl="0" indent="0">
              <a:buNone/>
            </a:pPr>
            <a:endParaRPr lang="fr-FR" b="1" dirty="0"/>
          </a:p>
          <a:p>
            <a:pPr marL="177800" lvl="0" indent="0">
              <a:buNone/>
            </a:pPr>
            <a:r>
              <a:rPr lang="fr-FR" b="1" dirty="0"/>
              <a:t>Le questionnaire est à compléter </a:t>
            </a:r>
          </a:p>
          <a:p>
            <a:pPr marL="177800" lvl="0" indent="0">
              <a:buNone/>
            </a:pPr>
            <a:r>
              <a:rPr lang="fr-FR" b="1" dirty="0"/>
              <a:t>avant le : </a:t>
            </a:r>
            <a:r>
              <a:rPr lang="fr-FR" b="1" dirty="0">
                <a:solidFill>
                  <a:schemeClr val="tx1"/>
                </a:solidFill>
                <a:highlight>
                  <a:srgbClr val="00FFFF"/>
                </a:highlight>
              </a:rPr>
              <a:t>date   </a:t>
            </a:r>
          </a:p>
          <a:p>
            <a:pPr marL="177800" lvl="0" indent="0">
              <a:buNone/>
            </a:pPr>
            <a:r>
              <a:rPr lang="fr-FR" b="1" dirty="0">
                <a:solidFill>
                  <a:schemeClr val="tx1"/>
                </a:solidFill>
              </a:rPr>
              <a:t>e</a:t>
            </a:r>
            <a:r>
              <a:rPr lang="fr-FR" b="1" dirty="0"/>
              <a:t>n flashant ce QR Code </a:t>
            </a:r>
          </a:p>
          <a:p>
            <a:pPr marL="177800" lvl="0" indent="0">
              <a:buNone/>
            </a:pPr>
            <a:r>
              <a:rPr lang="fr-FR" b="1" dirty="0"/>
              <a:t>                   </a:t>
            </a:r>
            <a:endParaRPr lang="fr-FR" i="1" dirty="0"/>
          </a:p>
          <a:p>
            <a:pPr marL="177800" lvl="0" indent="0">
              <a:buNone/>
            </a:pPr>
            <a:endParaRPr lang="fr-FR" i="1" dirty="0"/>
          </a:p>
        </p:txBody>
      </p:sp>
      <p:sp>
        <p:nvSpPr>
          <p:cNvPr id="27" name="Titre 13">
            <a:extLst>
              <a:ext uri="{FF2B5EF4-FFF2-40B4-BE49-F238E27FC236}">
                <a16:creationId xmlns:a16="http://schemas.microsoft.com/office/drawing/2014/main" id="{75A5204B-A62B-B6FA-0AC5-2656E376378A}"/>
              </a:ext>
            </a:extLst>
          </p:cNvPr>
          <p:cNvSpPr txBox="1">
            <a:spLocks/>
          </p:cNvSpPr>
          <p:nvPr/>
        </p:nvSpPr>
        <p:spPr>
          <a:xfrm>
            <a:off x="4809943" y="2907187"/>
            <a:ext cx="2074431" cy="16125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0" tIns="10800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spc="-1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fr-FR" sz="2000">
                <a:solidFill>
                  <a:schemeClr val="tx1"/>
                </a:solidFill>
                <a:highlight>
                  <a:srgbClr val="C0C0C0"/>
                </a:highlight>
              </a:rPr>
              <a:t>Copier le </a:t>
            </a:r>
          </a:p>
          <a:p>
            <a:pPr algn="ctr">
              <a:lnSpc>
                <a:spcPct val="70000"/>
              </a:lnSpc>
            </a:pPr>
            <a:r>
              <a:rPr lang="fr-FR" sz="2000">
                <a:solidFill>
                  <a:schemeClr val="tx1"/>
                </a:solidFill>
                <a:highlight>
                  <a:srgbClr val="C0C0C0"/>
                </a:highlight>
              </a:rPr>
              <a:t>QR Code </a:t>
            </a:r>
          </a:p>
          <a:p>
            <a:pPr algn="ctr">
              <a:lnSpc>
                <a:spcPct val="70000"/>
              </a:lnSpc>
            </a:pPr>
            <a:r>
              <a:rPr lang="fr-FR" sz="2000">
                <a:solidFill>
                  <a:schemeClr val="tx1"/>
                </a:solidFill>
                <a:highlight>
                  <a:srgbClr val="C0C0C0"/>
                </a:highlight>
              </a:rPr>
              <a:t>ici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F556E5-1B7C-5D80-464B-FF62D66941EB}"/>
              </a:ext>
            </a:extLst>
          </p:cNvPr>
          <p:cNvSpPr/>
          <p:nvPr/>
        </p:nvSpPr>
        <p:spPr>
          <a:xfrm>
            <a:off x="760990" y="0"/>
            <a:ext cx="10901744" cy="6858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4BC1F72-F8E9-7A8C-1C21-85B8D119E4E9}"/>
              </a:ext>
            </a:extLst>
          </p:cNvPr>
          <p:cNvSpPr txBox="1"/>
          <p:nvPr/>
        </p:nvSpPr>
        <p:spPr>
          <a:xfrm>
            <a:off x="850343" y="5756831"/>
            <a:ext cx="71858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lvl="0" indent="0" algn="just">
              <a:buNone/>
            </a:pPr>
            <a:r>
              <a:rPr lang="fr-FR" sz="1600" i="1" dirty="0"/>
              <a:t>Les résultats seront présentés et discutés lors d’une réunion </a:t>
            </a:r>
            <a:r>
              <a:rPr lang="fr-FR" sz="1600" b="1" i="1" dirty="0">
                <a:highlight>
                  <a:srgbClr val="00FFFF"/>
                </a:highlight>
              </a:rPr>
              <a:t>le XX/XX/XX </a:t>
            </a:r>
            <a:r>
              <a:rPr lang="fr-FR" sz="1600" i="1" dirty="0"/>
              <a:t>pour disposer d’une mesure de la culture qualité et sécurité des soins partagée par les professionnels et définir collectivement des actions permettant de s’améliorer.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2CEA5D9-BA42-A8CA-76D9-A81838A098C3}"/>
              </a:ext>
            </a:extLst>
          </p:cNvPr>
          <p:cNvSpPr txBox="1"/>
          <p:nvPr/>
        </p:nvSpPr>
        <p:spPr>
          <a:xfrm>
            <a:off x="887999" y="4655662"/>
            <a:ext cx="51703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indent="0">
              <a:buNone/>
            </a:pPr>
            <a:r>
              <a:rPr lang="fr-FR" b="1" dirty="0">
                <a:solidFill>
                  <a:srgbClr val="0070C0"/>
                </a:solidFill>
              </a:rPr>
              <a:t>Nous comptons sur votre participation et la sincérité de vos réponses, merci d’avance !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6DD1C33-E542-F30E-AC1B-A921464E397A}"/>
              </a:ext>
            </a:extLst>
          </p:cNvPr>
          <p:cNvSpPr txBox="1"/>
          <p:nvPr/>
        </p:nvSpPr>
        <p:spPr>
          <a:xfrm>
            <a:off x="850342" y="5301993"/>
            <a:ext cx="31124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indent="0">
              <a:buNone/>
            </a:pPr>
            <a:r>
              <a:rPr lang="fr-FR" b="1" dirty="0">
                <a:highlight>
                  <a:srgbClr val="00FFFF"/>
                </a:highlight>
              </a:rPr>
              <a:t>Signataires à personnaliser</a:t>
            </a:r>
            <a:endParaRPr lang="fr-FR" dirty="0">
              <a:highlight>
                <a:srgbClr val="00FFFF"/>
              </a:highlight>
            </a:endParaRP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7B6080D7-5C97-FDA2-AEBF-79CA5483086C}"/>
              </a:ext>
            </a:extLst>
          </p:cNvPr>
          <p:cNvSpPr/>
          <p:nvPr/>
        </p:nvSpPr>
        <p:spPr>
          <a:xfrm>
            <a:off x="4046943" y="3596495"/>
            <a:ext cx="426720" cy="43200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AEBB788-C861-88D5-88FA-2EED49B92EF1}"/>
              </a:ext>
            </a:extLst>
          </p:cNvPr>
          <p:cNvSpPr txBox="1"/>
          <p:nvPr/>
        </p:nvSpPr>
        <p:spPr>
          <a:xfrm>
            <a:off x="9100299" y="5387499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highlight>
                  <a:srgbClr val="00FFFF"/>
                </a:highlight>
              </a:rPr>
              <a:t>LOGO ES</a:t>
            </a:r>
          </a:p>
        </p:txBody>
      </p:sp>
      <p:pic>
        <p:nvPicPr>
          <p:cNvPr id="4" name="Image 3" descr="STARAQS&#10;&#10;Le contenu généré par l’IA peut être incorrect.">
            <a:extLst>
              <a:ext uri="{FF2B5EF4-FFF2-40B4-BE49-F238E27FC236}">
                <a16:creationId xmlns:a16="http://schemas.microsoft.com/office/drawing/2014/main" id="{C2488ACA-E132-E3D3-8852-48EE2640E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837" y="1962128"/>
            <a:ext cx="3596083" cy="315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2490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5838_TF16411250.potx" id="{675E8371-EC70-4345-8B64-A71003B56298}" vid="{0F92AA19-00D6-4C71-B13F-219D7994A0B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3ecc78-3fa2-451e-8665-0ddea08d2bcf">
      <Terms xmlns="http://schemas.microsoft.com/office/infopath/2007/PartnerControls"/>
    </lcf76f155ced4ddcb4097134ff3c332f>
    <TaxCatchAll xmlns="65104fe5-bdb5-44b2-89e0-446ad8df4a9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685EFBD7D2484FB33047B6C1DB947B" ma:contentTypeVersion="14" ma:contentTypeDescription="Crée un document." ma:contentTypeScope="" ma:versionID="623139bd0ecab9328cd393b5933a76f0">
  <xsd:schema xmlns:xsd="http://www.w3.org/2001/XMLSchema" xmlns:xs="http://www.w3.org/2001/XMLSchema" xmlns:p="http://schemas.microsoft.com/office/2006/metadata/properties" xmlns:ns2="c83ecc78-3fa2-451e-8665-0ddea08d2bcf" xmlns:ns3="65104fe5-bdb5-44b2-89e0-446ad8df4a9a" targetNamespace="http://schemas.microsoft.com/office/2006/metadata/properties" ma:root="true" ma:fieldsID="9f514703bf1e28d4dd164b6ef2193700" ns2:_="" ns3:_="">
    <xsd:import namespace="c83ecc78-3fa2-451e-8665-0ddea08d2bcf"/>
    <xsd:import namespace="65104fe5-bdb5-44b2-89e0-446ad8df4a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ecc78-3fa2-451e-8665-0ddea08d2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20560406-a939-4e2f-9bf1-8e7b728317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104fe5-bdb5-44b2-89e0-446ad8df4a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9c79bdf-7c4c-4db1-b0c3-cb62e648c930}" ma:internalName="TaxCatchAll" ma:showField="CatchAllData" ma:web="65104fe5-bdb5-44b2-89e0-446ad8df4a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206305-673C-47DF-B812-79E2AFB9FD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2218FC-8412-44B9-9E82-D51F1F531141}">
  <ds:schemaRefs>
    <ds:schemaRef ds:uri="65104fe5-bdb5-44b2-89e0-446ad8df4a9a"/>
    <ds:schemaRef ds:uri="6dc4bcd6-49db-4c07-9060-8acfc67cef9f"/>
    <ds:schemaRef ds:uri="c83ecc78-3fa2-451e-8665-0ddea08d2bcf"/>
    <ds:schemaRef ds:uri="fb0879af-3eba-417a-a55a-ffe6dcd6ca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54E3F72-167A-4D70-8778-3C03C41AA49C}">
  <ds:schemaRefs>
    <ds:schemaRef ds:uri="65104fe5-bdb5-44b2-89e0-446ad8df4a9a"/>
    <ds:schemaRef ds:uri="c83ecc78-3fa2-451e-8665-0ddea08d2bc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{E1DE23D4-4437-494E-ABAD-C1A60E5B1197}TF992e0334-4647-4579-8d14-183019b0908c530978df_win32-28e49dbdf6c2</Template>
  <TotalTime>11</TotalTime>
  <Words>230</Words>
  <Application>Microsoft Office PowerPoint</Application>
  <PresentationFormat>Grand écran</PresentationFormat>
  <Paragraphs>20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Times New Roman</vt:lpstr>
      <vt:lpstr>Personnalisé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LIZERAND</dc:creator>
  <cp:lastModifiedBy>Catherine LIZERAND</cp:lastModifiedBy>
  <cp:revision>3</cp:revision>
  <dcterms:created xsi:type="dcterms:W3CDTF">2025-11-05T15:22:04Z</dcterms:created>
  <dcterms:modified xsi:type="dcterms:W3CDTF">2026-06-07T17:46:57Z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0x01010070685EFBD7D2484FB33047B6C1DB947B</vt:lpwstr>
  </property>
  <property fmtid="{D5CDD505-2E9C-101B-9397-08002B2CF9AE}" pid="3" name="MediaServiceImageTags">
    <vt:lpwstr/>
  </property>
</Properties>
</file>