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98" r:id="rId5"/>
    <p:sldId id="3358" r:id="rId6"/>
    <p:sldId id="3360" r:id="rId7"/>
    <p:sldId id="3361" r:id="rId8"/>
    <p:sldId id="3348" r:id="rId9"/>
    <p:sldId id="3349" r:id="rId10"/>
    <p:sldId id="3351" r:id="rId11"/>
    <p:sldId id="3352" r:id="rId12"/>
    <p:sldId id="3354" r:id="rId13"/>
    <p:sldId id="3357" r:id="rId14"/>
    <p:sldId id="3356" r:id="rId15"/>
    <p:sldId id="300" r:id="rId16"/>
    <p:sldId id="334" r:id="rId17"/>
    <p:sldId id="342" r:id="rId18"/>
    <p:sldId id="343" r:id="rId19"/>
    <p:sldId id="3363" r:id="rId20"/>
    <p:sldId id="3353" r:id="rId21"/>
    <p:sldId id="348" r:id="rId22"/>
    <p:sldId id="3362" r:id="rId23"/>
    <p:sldId id="3380" r:id="rId24"/>
    <p:sldId id="339" r:id="rId25"/>
    <p:sldId id="347" r:id="rId26"/>
    <p:sldId id="3364" r:id="rId27"/>
    <p:sldId id="3365" r:id="rId28"/>
    <p:sldId id="3366" r:id="rId29"/>
    <p:sldId id="3370" r:id="rId30"/>
    <p:sldId id="368" r:id="rId31"/>
    <p:sldId id="3371" r:id="rId32"/>
    <p:sldId id="3369" r:id="rId33"/>
    <p:sldId id="3372" r:id="rId34"/>
    <p:sldId id="3373" r:id="rId35"/>
    <p:sldId id="3374" r:id="rId36"/>
    <p:sldId id="3375" r:id="rId37"/>
    <p:sldId id="3376" r:id="rId38"/>
    <p:sldId id="3338" r:id="rId39"/>
    <p:sldId id="370" r:id="rId40"/>
    <p:sldId id="301" r:id="rId41"/>
    <p:sldId id="372" r:id="rId42"/>
    <p:sldId id="284" r:id="rId43"/>
    <p:sldId id="302" r:id="rId44"/>
    <p:sldId id="3377" r:id="rId45"/>
    <p:sldId id="332" r:id="rId46"/>
    <p:sldId id="3340" r:id="rId47"/>
    <p:sldId id="360" r:id="rId48"/>
    <p:sldId id="3383" r:id="rId4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92" d="100"/>
          <a:sy n="92" d="100"/>
        </p:scale>
        <p:origin x="259"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2616"/>
    </p:cViewPr>
  </p:sorterViewPr>
  <p:notesViewPr>
    <p:cSldViewPr snapToGrid="0">
      <p:cViewPr varScale="1">
        <p:scale>
          <a:sx n="84" d="100"/>
          <a:sy n="84" d="100"/>
        </p:scale>
        <p:origin x="390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IZERAND" userId="f7888c8c-9dc4-4b1a-8181-76ef54c82eb9" providerId="ADAL" clId="{52E8863F-91D4-4875-AA6A-259DF689AC72}"/>
    <pc:docChg chg="undo custSel addSld delSld modSld sldOrd">
      <pc:chgData name="Catherine LIZERAND" userId="f7888c8c-9dc4-4b1a-8181-76ef54c82eb9" providerId="ADAL" clId="{52E8863F-91D4-4875-AA6A-259DF689AC72}" dt="2026-06-08T15:24:10.689" v="1332" actId="207"/>
      <pc:docMkLst>
        <pc:docMk/>
      </pc:docMkLst>
      <pc:sldChg chg="modSp mod ord">
        <pc:chgData name="Catherine LIZERAND" userId="f7888c8c-9dc4-4b1a-8181-76ef54c82eb9" providerId="ADAL" clId="{52E8863F-91D4-4875-AA6A-259DF689AC72}" dt="2026-06-08T13:26:36.479" v="1203"/>
        <pc:sldMkLst>
          <pc:docMk/>
          <pc:sldMk cId="3188837873" sldId="284"/>
        </pc:sldMkLst>
        <pc:spChg chg="mod">
          <ac:chgData name="Catherine LIZERAND" userId="f7888c8c-9dc4-4b1a-8181-76ef54c82eb9" providerId="ADAL" clId="{52E8863F-91D4-4875-AA6A-259DF689AC72}" dt="2026-06-08T13:26:12.345" v="1199" actId="20577"/>
          <ac:spMkLst>
            <pc:docMk/>
            <pc:sldMk cId="3188837873" sldId="284"/>
            <ac:spMk id="4" creationId="{6AB259A0-0017-492F-A0DC-4B70C7052AE0}"/>
          </ac:spMkLst>
        </pc:spChg>
      </pc:sldChg>
      <pc:sldChg chg="modSp mod">
        <pc:chgData name="Catherine LIZERAND" userId="f7888c8c-9dc4-4b1a-8181-76ef54c82eb9" providerId="ADAL" clId="{52E8863F-91D4-4875-AA6A-259DF689AC72}" dt="2026-06-04T12:16:53.650" v="889" actId="1076"/>
        <pc:sldMkLst>
          <pc:docMk/>
          <pc:sldMk cId="3989923275" sldId="298"/>
        </pc:sldMkLst>
        <pc:spChg chg="mod">
          <ac:chgData name="Catherine LIZERAND" userId="f7888c8c-9dc4-4b1a-8181-76ef54c82eb9" providerId="ADAL" clId="{52E8863F-91D4-4875-AA6A-259DF689AC72}" dt="2026-06-04T12:16:50.265" v="887" actId="14100"/>
          <ac:spMkLst>
            <pc:docMk/>
            <pc:sldMk cId="3989923275" sldId="298"/>
            <ac:spMk id="3" creationId="{200B3D2B-613A-41BE-987D-E6A1324B456D}"/>
          </ac:spMkLst>
        </pc:spChg>
        <pc:spChg chg="mod">
          <ac:chgData name="Catherine LIZERAND" userId="f7888c8c-9dc4-4b1a-8181-76ef54c82eb9" providerId="ADAL" clId="{52E8863F-91D4-4875-AA6A-259DF689AC72}" dt="2026-06-04T12:16:53.154" v="888" actId="14100"/>
          <ac:spMkLst>
            <pc:docMk/>
            <pc:sldMk cId="3989923275" sldId="298"/>
            <ac:spMk id="4" creationId="{4772945D-CA91-4CFE-8EB7-941C7618C994}"/>
          </ac:spMkLst>
        </pc:spChg>
        <pc:picChg chg="mod">
          <ac:chgData name="Catherine LIZERAND" userId="f7888c8c-9dc4-4b1a-8181-76ef54c82eb9" providerId="ADAL" clId="{52E8863F-91D4-4875-AA6A-259DF689AC72}" dt="2026-06-04T12:13:12.080" v="605" actId="1076"/>
          <ac:picMkLst>
            <pc:docMk/>
            <pc:sldMk cId="3989923275" sldId="298"/>
            <ac:picMk id="2" creationId="{C7280432-CBDB-759D-542A-CC4061AE88ED}"/>
          </ac:picMkLst>
        </pc:picChg>
        <pc:picChg chg="mod">
          <ac:chgData name="Catherine LIZERAND" userId="f7888c8c-9dc4-4b1a-8181-76ef54c82eb9" providerId="ADAL" clId="{52E8863F-91D4-4875-AA6A-259DF689AC72}" dt="2026-06-04T12:16:53.650" v="889" actId="1076"/>
          <ac:picMkLst>
            <pc:docMk/>
            <pc:sldMk cId="3989923275" sldId="298"/>
            <ac:picMk id="7" creationId="{827316E8-8902-605C-79DF-492A00BFD769}"/>
          </ac:picMkLst>
        </pc:picChg>
      </pc:sldChg>
      <pc:sldChg chg="del">
        <pc:chgData name="Catherine LIZERAND" userId="f7888c8c-9dc4-4b1a-8181-76ef54c82eb9" providerId="ADAL" clId="{52E8863F-91D4-4875-AA6A-259DF689AC72}" dt="2026-06-08T13:27:46.653" v="1234" actId="47"/>
        <pc:sldMkLst>
          <pc:docMk/>
          <pc:sldMk cId="558422236" sldId="303"/>
        </pc:sldMkLst>
      </pc:sldChg>
      <pc:sldChg chg="ord">
        <pc:chgData name="Catherine LIZERAND" userId="f7888c8c-9dc4-4b1a-8181-76ef54c82eb9" providerId="ADAL" clId="{52E8863F-91D4-4875-AA6A-259DF689AC72}" dt="2026-06-08T13:28:15.094" v="1237"/>
        <pc:sldMkLst>
          <pc:docMk/>
          <pc:sldMk cId="2906916189" sldId="332"/>
        </pc:sldMkLst>
      </pc:sldChg>
      <pc:sldChg chg="modSp mod">
        <pc:chgData name="Catherine LIZERAND" userId="f7888c8c-9dc4-4b1a-8181-76ef54c82eb9" providerId="ADAL" clId="{52E8863F-91D4-4875-AA6A-259DF689AC72}" dt="2026-06-08T15:18:30.039" v="1264" actId="13926"/>
        <pc:sldMkLst>
          <pc:docMk/>
          <pc:sldMk cId="2963442736" sldId="348"/>
        </pc:sldMkLst>
        <pc:spChg chg="mod">
          <ac:chgData name="Catherine LIZERAND" userId="f7888c8c-9dc4-4b1a-8181-76ef54c82eb9" providerId="ADAL" clId="{52E8863F-91D4-4875-AA6A-259DF689AC72}" dt="2026-06-08T15:18:30.039" v="1264" actId="13926"/>
          <ac:spMkLst>
            <pc:docMk/>
            <pc:sldMk cId="2963442736" sldId="348"/>
            <ac:spMk id="3" creationId="{59AF06D9-B90C-E54E-8B08-111D9A2A84C1}"/>
          </ac:spMkLst>
        </pc:spChg>
      </pc:sldChg>
      <pc:sldChg chg="del">
        <pc:chgData name="Catherine LIZERAND" userId="f7888c8c-9dc4-4b1a-8181-76ef54c82eb9" providerId="ADAL" clId="{52E8863F-91D4-4875-AA6A-259DF689AC72}" dt="2026-06-08T13:25:01.959" v="1190" actId="47"/>
        <pc:sldMkLst>
          <pc:docMk/>
          <pc:sldMk cId="2722360517" sldId="354"/>
        </pc:sldMkLst>
      </pc:sldChg>
      <pc:sldChg chg="modSp mod">
        <pc:chgData name="Catherine LIZERAND" userId="f7888c8c-9dc4-4b1a-8181-76ef54c82eb9" providerId="ADAL" clId="{52E8863F-91D4-4875-AA6A-259DF689AC72}" dt="2026-06-08T13:24:01.192" v="1189" actId="20577"/>
        <pc:sldMkLst>
          <pc:docMk/>
          <pc:sldMk cId="3413013836" sldId="370"/>
        </pc:sldMkLst>
        <pc:spChg chg="mod">
          <ac:chgData name="Catherine LIZERAND" userId="f7888c8c-9dc4-4b1a-8181-76ef54c82eb9" providerId="ADAL" clId="{52E8863F-91D4-4875-AA6A-259DF689AC72}" dt="2026-06-08T13:24:01.192" v="1189" actId="20577"/>
          <ac:spMkLst>
            <pc:docMk/>
            <pc:sldMk cId="3413013836" sldId="370"/>
            <ac:spMk id="12" creationId="{48533B63-7B5C-5DDE-14D6-E56D236CAC64}"/>
          </ac:spMkLst>
        </pc:spChg>
      </pc:sldChg>
      <pc:sldChg chg="ord">
        <pc:chgData name="Catherine LIZERAND" userId="f7888c8c-9dc4-4b1a-8181-76ef54c82eb9" providerId="ADAL" clId="{52E8863F-91D4-4875-AA6A-259DF689AC72}" dt="2026-06-08T13:25:38.215" v="1195"/>
        <pc:sldMkLst>
          <pc:docMk/>
          <pc:sldMk cId="776469855" sldId="372"/>
        </pc:sldMkLst>
      </pc:sldChg>
      <pc:sldChg chg="delSp modSp mod">
        <pc:chgData name="Catherine LIZERAND" userId="f7888c8c-9dc4-4b1a-8181-76ef54c82eb9" providerId="ADAL" clId="{52E8863F-91D4-4875-AA6A-259DF689AC72}" dt="2026-06-08T15:19:07.229" v="1265" actId="1076"/>
        <pc:sldMkLst>
          <pc:docMk/>
          <pc:sldMk cId="3111403373" sldId="3353"/>
        </pc:sldMkLst>
        <pc:spChg chg="mod">
          <ac:chgData name="Catherine LIZERAND" userId="f7888c8c-9dc4-4b1a-8181-76ef54c82eb9" providerId="ADAL" clId="{52E8863F-91D4-4875-AA6A-259DF689AC72}" dt="2026-06-08T15:19:07.229" v="1265" actId="1076"/>
          <ac:spMkLst>
            <pc:docMk/>
            <pc:sldMk cId="3111403373" sldId="3353"/>
            <ac:spMk id="3" creationId="{02C506F5-1D4E-F463-A420-DF2AFE167352}"/>
          </ac:spMkLst>
        </pc:spChg>
        <pc:spChg chg="del mod">
          <ac:chgData name="Catherine LIZERAND" userId="f7888c8c-9dc4-4b1a-8181-76ef54c82eb9" providerId="ADAL" clId="{52E8863F-91D4-4875-AA6A-259DF689AC72}" dt="2026-06-08T15:17:51.395" v="1255" actId="478"/>
          <ac:spMkLst>
            <pc:docMk/>
            <pc:sldMk cId="3111403373" sldId="3353"/>
            <ac:spMk id="5" creationId="{D7757EA1-E5FA-65C4-7FE2-5E81A0BBCBEE}"/>
          </ac:spMkLst>
        </pc:spChg>
      </pc:sldChg>
      <pc:sldChg chg="modSp add mod">
        <pc:chgData name="Catherine LIZERAND" userId="f7888c8c-9dc4-4b1a-8181-76ef54c82eb9" providerId="ADAL" clId="{52E8863F-91D4-4875-AA6A-259DF689AC72}" dt="2026-06-04T12:09:54.110" v="40" actId="20577"/>
        <pc:sldMkLst>
          <pc:docMk/>
          <pc:sldMk cId="1569164351" sldId="3358"/>
        </pc:sldMkLst>
        <pc:spChg chg="mod">
          <ac:chgData name="Catherine LIZERAND" userId="f7888c8c-9dc4-4b1a-8181-76ef54c82eb9" providerId="ADAL" clId="{52E8863F-91D4-4875-AA6A-259DF689AC72}" dt="2026-06-04T12:09:54.110" v="40" actId="20577"/>
          <ac:spMkLst>
            <pc:docMk/>
            <pc:sldMk cId="1569164351" sldId="3358"/>
            <ac:spMk id="3" creationId="{16170F1B-9184-C8DC-CF5A-A58FD11B983E}"/>
          </ac:spMkLst>
        </pc:spChg>
      </pc:sldChg>
      <pc:sldChg chg="addSp delSp modSp add mod">
        <pc:chgData name="Catherine LIZERAND" userId="f7888c8c-9dc4-4b1a-8181-76ef54c82eb9" providerId="ADAL" clId="{52E8863F-91D4-4875-AA6A-259DF689AC72}" dt="2026-06-04T12:17:22.518" v="890" actId="20577"/>
        <pc:sldMkLst>
          <pc:docMk/>
          <pc:sldMk cId="600665492" sldId="3360"/>
        </pc:sldMkLst>
        <pc:spChg chg="mod">
          <ac:chgData name="Catherine LIZERAND" userId="f7888c8c-9dc4-4b1a-8181-76ef54c82eb9" providerId="ADAL" clId="{52E8863F-91D4-4875-AA6A-259DF689AC72}" dt="2026-06-04T12:17:22.518" v="890" actId="20577"/>
          <ac:spMkLst>
            <pc:docMk/>
            <pc:sldMk cId="600665492" sldId="3360"/>
            <ac:spMk id="3" creationId="{7A869AD7-3683-9F51-B989-DB1590092038}"/>
          </ac:spMkLst>
        </pc:spChg>
        <pc:picChg chg="add mod">
          <ac:chgData name="Catherine LIZERAND" userId="f7888c8c-9dc4-4b1a-8181-76ef54c82eb9" providerId="ADAL" clId="{52E8863F-91D4-4875-AA6A-259DF689AC72}" dt="2026-06-04T12:14:26.879" v="703" actId="14100"/>
          <ac:picMkLst>
            <pc:docMk/>
            <pc:sldMk cId="600665492" sldId="3360"/>
            <ac:picMk id="2" creationId="{C4AA582C-0741-4C56-CFB0-696AC6DCF83E}"/>
          </ac:picMkLst>
        </pc:picChg>
      </pc:sldChg>
      <pc:sldChg chg="addSp delSp modSp add mod">
        <pc:chgData name="Catherine LIZERAND" userId="f7888c8c-9dc4-4b1a-8181-76ef54c82eb9" providerId="ADAL" clId="{52E8863F-91D4-4875-AA6A-259DF689AC72}" dt="2026-06-04T13:17:31.415" v="1144" actId="12"/>
        <pc:sldMkLst>
          <pc:docMk/>
          <pc:sldMk cId="631348124" sldId="3361"/>
        </pc:sldMkLst>
        <pc:spChg chg="mod">
          <ac:chgData name="Catherine LIZERAND" userId="f7888c8c-9dc4-4b1a-8181-76ef54c82eb9" providerId="ADAL" clId="{52E8863F-91D4-4875-AA6A-259DF689AC72}" dt="2026-06-04T12:40:02.697" v="1141" actId="14100"/>
          <ac:spMkLst>
            <pc:docMk/>
            <pc:sldMk cId="631348124" sldId="3361"/>
            <ac:spMk id="2" creationId="{DDE99ADF-E87B-D702-EE55-AE9377027C73}"/>
          </ac:spMkLst>
        </pc:spChg>
        <pc:spChg chg="mod">
          <ac:chgData name="Catherine LIZERAND" userId="f7888c8c-9dc4-4b1a-8181-76ef54c82eb9" providerId="ADAL" clId="{52E8863F-91D4-4875-AA6A-259DF689AC72}" dt="2026-06-04T12:39:59.383" v="1140" actId="14100"/>
          <ac:spMkLst>
            <pc:docMk/>
            <pc:sldMk cId="631348124" sldId="3361"/>
            <ac:spMk id="3" creationId="{F749A0E9-D730-EB8A-8F0E-7567712DF33D}"/>
          </ac:spMkLst>
        </pc:spChg>
        <pc:spChg chg="mod">
          <ac:chgData name="Catherine LIZERAND" userId="f7888c8c-9dc4-4b1a-8181-76ef54c82eb9" providerId="ADAL" clId="{52E8863F-91D4-4875-AA6A-259DF689AC72}" dt="2026-06-04T13:17:31.415" v="1144" actId="12"/>
          <ac:spMkLst>
            <pc:docMk/>
            <pc:sldMk cId="631348124" sldId="3361"/>
            <ac:spMk id="4" creationId="{9BC0207C-7C17-F0A9-4B8A-62AE7F23D722}"/>
          </ac:spMkLst>
        </pc:spChg>
        <pc:picChg chg="add mod ord">
          <ac:chgData name="Catherine LIZERAND" userId="f7888c8c-9dc4-4b1a-8181-76ef54c82eb9" providerId="ADAL" clId="{52E8863F-91D4-4875-AA6A-259DF689AC72}" dt="2026-06-04T13:17:21.194" v="1142" actId="14100"/>
          <ac:picMkLst>
            <pc:docMk/>
            <pc:sldMk cId="631348124" sldId="3361"/>
            <ac:picMk id="7" creationId="{1370A0F3-E740-0242-A8B5-D4CF0E109AB2}"/>
          </ac:picMkLst>
        </pc:picChg>
      </pc:sldChg>
      <pc:sldChg chg="modSp mod">
        <pc:chgData name="Catherine LIZERAND" userId="f7888c8c-9dc4-4b1a-8181-76ef54c82eb9" providerId="ADAL" clId="{52E8863F-91D4-4875-AA6A-259DF689AC72}" dt="2026-06-08T15:15:08.109" v="1241" actId="122"/>
        <pc:sldMkLst>
          <pc:docMk/>
          <pc:sldMk cId="1647634280" sldId="3363"/>
        </pc:sldMkLst>
        <pc:spChg chg="mod">
          <ac:chgData name="Catherine LIZERAND" userId="f7888c8c-9dc4-4b1a-8181-76ef54c82eb9" providerId="ADAL" clId="{52E8863F-91D4-4875-AA6A-259DF689AC72}" dt="2026-06-08T15:15:08.109" v="1241" actId="122"/>
          <ac:spMkLst>
            <pc:docMk/>
            <pc:sldMk cId="1647634280" sldId="3363"/>
            <ac:spMk id="6" creationId="{78810F24-900C-FB41-78AA-422C4466F477}"/>
          </ac:spMkLst>
        </pc:spChg>
      </pc:sldChg>
      <pc:sldChg chg="del">
        <pc:chgData name="Catherine LIZERAND" userId="f7888c8c-9dc4-4b1a-8181-76ef54c82eb9" providerId="ADAL" clId="{52E8863F-91D4-4875-AA6A-259DF689AC72}" dt="2026-06-08T13:28:19.192" v="1238" actId="47"/>
        <pc:sldMkLst>
          <pc:docMk/>
          <pc:sldMk cId="3767452300" sldId="3378"/>
        </pc:sldMkLst>
      </pc:sldChg>
      <pc:sldChg chg="del">
        <pc:chgData name="Catherine LIZERAND" userId="f7888c8c-9dc4-4b1a-8181-76ef54c82eb9" providerId="ADAL" clId="{52E8863F-91D4-4875-AA6A-259DF689AC72}" dt="2026-06-08T13:25:21.089" v="1191" actId="47"/>
        <pc:sldMkLst>
          <pc:docMk/>
          <pc:sldMk cId="3808963218" sldId="3379"/>
        </pc:sldMkLst>
      </pc:sldChg>
      <pc:sldChg chg="ord">
        <pc:chgData name="Catherine LIZERAND" userId="f7888c8c-9dc4-4b1a-8181-76ef54c82eb9" providerId="ADAL" clId="{52E8863F-91D4-4875-AA6A-259DF689AC72}" dt="2026-06-08T13:28:59.518" v="1240"/>
        <pc:sldMkLst>
          <pc:docMk/>
          <pc:sldMk cId="1623294148" sldId="3380"/>
        </pc:sldMkLst>
      </pc:sldChg>
      <pc:sldChg chg="del">
        <pc:chgData name="Catherine LIZERAND" userId="f7888c8c-9dc4-4b1a-8181-76ef54c82eb9" providerId="ADAL" clId="{52E8863F-91D4-4875-AA6A-259DF689AC72}" dt="2026-06-08T15:23:59.618" v="1331" actId="47"/>
        <pc:sldMkLst>
          <pc:docMk/>
          <pc:sldMk cId="4054439640" sldId="3381"/>
        </pc:sldMkLst>
      </pc:sldChg>
      <pc:sldChg chg="del">
        <pc:chgData name="Catherine LIZERAND" userId="f7888c8c-9dc4-4b1a-8181-76ef54c82eb9" providerId="ADAL" clId="{52E8863F-91D4-4875-AA6A-259DF689AC72}" dt="2026-06-08T13:27:55.610" v="1235" actId="47"/>
        <pc:sldMkLst>
          <pc:docMk/>
          <pc:sldMk cId="620882395" sldId="3382"/>
        </pc:sldMkLst>
      </pc:sldChg>
      <pc:sldChg chg="addSp delSp modSp mod">
        <pc:chgData name="Catherine LIZERAND" userId="f7888c8c-9dc4-4b1a-8181-76ef54c82eb9" providerId="ADAL" clId="{52E8863F-91D4-4875-AA6A-259DF689AC72}" dt="2026-06-08T15:24:10.689" v="1332" actId="207"/>
        <pc:sldMkLst>
          <pc:docMk/>
          <pc:sldMk cId="3533388744" sldId="3383"/>
        </pc:sldMkLst>
        <pc:spChg chg="mod">
          <ac:chgData name="Catherine LIZERAND" userId="f7888c8c-9dc4-4b1a-8181-76ef54c82eb9" providerId="ADAL" clId="{52E8863F-91D4-4875-AA6A-259DF689AC72}" dt="2026-06-08T13:27:03.440" v="1215" actId="20577"/>
          <ac:spMkLst>
            <pc:docMk/>
            <pc:sldMk cId="3533388744" sldId="3383"/>
            <ac:spMk id="6" creationId="{50A3BCC3-A277-4C0B-9EBA-EB53990D8EBD}"/>
          </ac:spMkLst>
        </pc:spChg>
        <pc:spChg chg="add mod">
          <ac:chgData name="Catherine LIZERAND" userId="f7888c8c-9dc4-4b1a-8181-76ef54c82eb9" providerId="ADAL" clId="{52E8863F-91D4-4875-AA6A-259DF689AC72}" dt="2026-06-08T15:24:10.689" v="1332" actId="207"/>
          <ac:spMkLst>
            <pc:docMk/>
            <pc:sldMk cId="3533388744" sldId="3383"/>
            <ac:spMk id="11" creationId="{E1D868E4-A75C-9534-F54A-55D38D94BE86}"/>
          </ac:spMkLst>
        </pc:spChg>
        <pc:spChg chg="mod">
          <ac:chgData name="Catherine LIZERAND" userId="f7888c8c-9dc4-4b1a-8181-76ef54c82eb9" providerId="ADAL" clId="{52E8863F-91D4-4875-AA6A-259DF689AC72}" dt="2026-06-08T15:22:56.987" v="1266"/>
          <ac:spMkLst>
            <pc:docMk/>
            <pc:sldMk cId="3533388744" sldId="3383"/>
            <ac:spMk id="14" creationId="{6C38D7A9-9299-4108-BB08-026F4B9CAE7B}"/>
          </ac:spMkLst>
        </pc:spChg>
        <pc:spChg chg="mod">
          <ac:chgData name="Catherine LIZERAND" userId="f7888c8c-9dc4-4b1a-8181-76ef54c82eb9" providerId="ADAL" clId="{52E8863F-91D4-4875-AA6A-259DF689AC72}" dt="2026-06-08T13:27:11.432" v="1229" actId="20577"/>
          <ac:spMkLst>
            <pc:docMk/>
            <pc:sldMk cId="3533388744" sldId="3383"/>
            <ac:spMk id="16" creationId="{FD8A1232-50A8-4535-AAF9-7F4180EAA0DD}"/>
          </ac:spMkLst>
        </pc:spChg>
        <pc:picChg chg="add mod">
          <ac:chgData name="Catherine LIZERAND" userId="f7888c8c-9dc4-4b1a-8181-76ef54c82eb9" providerId="ADAL" clId="{52E8863F-91D4-4875-AA6A-259DF689AC72}" dt="2026-06-08T13:27:30.974" v="1233" actId="1076"/>
          <ac:picMkLst>
            <pc:docMk/>
            <pc:sldMk cId="3533388744" sldId="3383"/>
            <ac:picMk id="5" creationId="{0D773DEF-A18A-2495-ACA3-A69A5F90B219}"/>
          </ac:picMkLst>
        </pc:picChg>
        <pc:picChg chg="mod">
          <ac:chgData name="Catherine LIZERAND" userId="f7888c8c-9dc4-4b1a-8181-76ef54c82eb9" providerId="ADAL" clId="{52E8863F-91D4-4875-AA6A-259DF689AC72}" dt="2026-06-08T15:23:00.525" v="1267" actId="1076"/>
          <ac:picMkLst>
            <pc:docMk/>
            <pc:sldMk cId="3533388744" sldId="3383"/>
            <ac:picMk id="10" creationId="{9101577A-E5BA-FAFF-1D7A-B305F732C60A}"/>
          </ac:picMkLst>
        </pc:picChg>
        <pc:picChg chg="del">
          <ac:chgData name="Catherine LIZERAND" userId="f7888c8c-9dc4-4b1a-8181-76ef54c82eb9" providerId="ADAL" clId="{52E8863F-91D4-4875-AA6A-259DF689AC72}" dt="2026-06-08T13:27:27.441" v="1232" actId="478"/>
          <ac:picMkLst>
            <pc:docMk/>
            <pc:sldMk cId="3533388744" sldId="3383"/>
            <ac:picMk id="11" creationId="{0718E6E0-05A2-479C-AEA8-1A385EB7347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araqsidf.sharepoint.com/sites/sharepoint/Documents%20partages/1.12%20PRESTATIONS%20ET%20AUTRES%20PROJETS/1.17%20Culture%20Securit&#233;%20Light%20IDF/10%20-%20BAROMETRE%20VERSION%20EN%20VIGUEUR/BAROMETRE%20SANITAIRE/barometre%20%20Sanitaire%2015052026.x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'[barometre  Sanitaire 15052026.xlsx]Evolution baromètre'!$D$3</c:f>
              <c:strCache>
                <c:ptCount val="1"/>
                <c:pt idx="0">
                  <c:v>2024</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206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baromètre'!$D$4:$D$12</c:f>
              <c:numCache>
                <c:formatCode>0%</c:formatCode>
                <c:ptCount val="9"/>
                <c:pt idx="0">
                  <c:v>0.5625</c:v>
                </c:pt>
                <c:pt idx="1">
                  <c:v>0.375</c:v>
                </c:pt>
                <c:pt idx="2">
                  <c:v>0.625</c:v>
                </c:pt>
                <c:pt idx="3">
                  <c:v>0.875</c:v>
                </c:pt>
                <c:pt idx="4">
                  <c:v>0.75</c:v>
                </c:pt>
                <c:pt idx="5">
                  <c:v>0.875</c:v>
                </c:pt>
                <c:pt idx="6">
                  <c:v>0.5625</c:v>
                </c:pt>
                <c:pt idx="7">
                  <c:v>0.5625</c:v>
                </c:pt>
                <c:pt idx="8">
                  <c:v>0.6484375</c:v>
                </c:pt>
              </c:numCache>
            </c:numRef>
          </c:val>
          <c:extLst>
            <c:ext xmlns:c16="http://schemas.microsoft.com/office/drawing/2014/chart" uri="{C3380CC4-5D6E-409C-BE32-E72D297353CC}">
              <c16:uniqueId val="{00000000-C23A-4D4C-89FC-A8D698E94A34}"/>
            </c:ext>
          </c:extLst>
        </c:ser>
        <c:ser>
          <c:idx val="1"/>
          <c:order val="1"/>
          <c:tx>
            <c:strRef>
              <c:f>'[barometre  Sanitaire 15052026.xlsx]Evolution baromètre'!$E$3</c:f>
              <c:strCache>
                <c:ptCount val="1"/>
                <c:pt idx="0">
                  <c:v>2025</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0C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baromètre'!$E$4:$E$12</c:f>
              <c:numCache>
                <c:formatCode>0%</c:formatCode>
                <c:ptCount val="9"/>
                <c:pt idx="0">
                  <c:v>0.63</c:v>
                </c:pt>
                <c:pt idx="1">
                  <c:v>0.63</c:v>
                </c:pt>
                <c:pt idx="2">
                  <c:v>0.625</c:v>
                </c:pt>
                <c:pt idx="3">
                  <c:v>0.75</c:v>
                </c:pt>
                <c:pt idx="4">
                  <c:v>0.88</c:v>
                </c:pt>
                <c:pt idx="5">
                  <c:v>0.75</c:v>
                </c:pt>
                <c:pt idx="6">
                  <c:v>0.5625</c:v>
                </c:pt>
                <c:pt idx="7">
                  <c:v>0.63</c:v>
                </c:pt>
                <c:pt idx="8">
                  <c:v>0.68218749999999995</c:v>
                </c:pt>
              </c:numCache>
            </c:numRef>
          </c:val>
          <c:extLst>
            <c:ext xmlns:c16="http://schemas.microsoft.com/office/drawing/2014/chart" uri="{C3380CC4-5D6E-409C-BE32-E72D297353CC}">
              <c16:uniqueId val="{00000001-C23A-4D4C-89FC-A8D698E94A34}"/>
            </c:ext>
          </c:extLst>
        </c:ser>
        <c:ser>
          <c:idx val="2"/>
          <c:order val="2"/>
          <c:tx>
            <c:strRef>
              <c:f>'[barometre  Sanitaire 15052026.xlsx]Evolution baromètre'!$F$3</c:f>
              <c:strCache>
                <c:ptCount val="1"/>
                <c:pt idx="0">
                  <c:v>2026</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B0F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baromètre'!$F$4:$F$12</c:f>
              <c:numCache>
                <c:formatCode>0%</c:formatCode>
                <c:ptCount val="9"/>
                <c:pt idx="0">
                  <c:v>0.88</c:v>
                </c:pt>
                <c:pt idx="1">
                  <c:v>0.56000000000000005</c:v>
                </c:pt>
                <c:pt idx="2">
                  <c:v>0.625</c:v>
                </c:pt>
                <c:pt idx="3">
                  <c:v>0.75</c:v>
                </c:pt>
                <c:pt idx="4">
                  <c:v>0.63</c:v>
                </c:pt>
                <c:pt idx="5">
                  <c:v>0.75</c:v>
                </c:pt>
                <c:pt idx="6">
                  <c:v>0.63</c:v>
                </c:pt>
                <c:pt idx="7">
                  <c:v>0.75</c:v>
                </c:pt>
                <c:pt idx="8">
                  <c:v>0.69687500000000002</c:v>
                </c:pt>
              </c:numCache>
            </c:numRef>
          </c:val>
          <c:extLst>
            <c:ext xmlns:c16="http://schemas.microsoft.com/office/drawing/2014/chart" uri="{C3380CC4-5D6E-409C-BE32-E72D297353CC}">
              <c16:uniqueId val="{00000002-C23A-4D4C-89FC-A8D698E94A34}"/>
            </c:ext>
          </c:extLst>
        </c:ser>
        <c:dLbls>
          <c:dLblPos val="outEnd"/>
          <c:showLegendKey val="0"/>
          <c:showVal val="1"/>
          <c:showCatName val="0"/>
          <c:showSerName val="0"/>
          <c:showPercent val="0"/>
          <c:showBubbleSize val="0"/>
        </c:dLbls>
        <c:gapWidth val="219"/>
        <c:overlap val="-27"/>
        <c:axId val="1829751600"/>
        <c:axId val="1363221488"/>
      </c:barChart>
      <c:catAx>
        <c:axId val="18297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n-001"/>
          </a:p>
        </c:txPr>
        <c:crossAx val="1363221488"/>
        <c:crosses val="autoZero"/>
        <c:auto val="1"/>
        <c:lblAlgn val="ctr"/>
        <c:lblOffset val="100"/>
        <c:noMultiLvlLbl val="0"/>
      </c:catAx>
      <c:valAx>
        <c:axId val="1363221488"/>
        <c:scaling>
          <c:orientation val="minMax"/>
        </c:scaling>
        <c:delete val="1"/>
        <c:axPos val="l"/>
        <c:numFmt formatCode="0%" sourceLinked="1"/>
        <c:majorTickMark val="none"/>
        <c:minorTickMark val="none"/>
        <c:tickLblPos val="nextTo"/>
        <c:crossAx val="182975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2">
          <a:lumMod val="90000"/>
        </a:schemeClr>
      </a:solidFill>
      <a:round/>
    </a:ln>
    <a:effectLst/>
  </c:spPr>
  <c:txPr>
    <a:bodyPr/>
    <a:lstStyle/>
    <a:p>
      <a:pPr>
        <a:defRPr/>
      </a:pPr>
      <a:endParaRPr lang="en-001"/>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E1E19-A84E-41F2-BE1E-6A741AE276A0}"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fr-FR"/>
        </a:p>
      </dgm:t>
    </dgm:pt>
    <dgm:pt modelId="{0BA7D436-9030-4B16-9AC8-E03BC457BAEA}">
      <dgm:prSet phldrT="[Texte]" phldr="0" custT="1"/>
      <dgm:spPr/>
      <dgm:t>
        <a:bodyPr/>
        <a:lstStyle/>
        <a:p>
          <a:r>
            <a:rPr lang="fr-FR" sz="1400" b="1" dirty="0"/>
            <a:t>Décider et s’organiser (direction, PCME, service qualité, encadrement)</a:t>
          </a:r>
        </a:p>
      </dgm:t>
    </dgm:pt>
    <dgm:pt modelId="{64979BDA-CE60-43F6-B94B-FF6B1EDDB06A}" type="parTrans" cxnId="{9A0C2472-80AF-4A6B-8401-D8B4C6279AD2}">
      <dgm:prSet/>
      <dgm:spPr/>
      <dgm:t>
        <a:bodyPr/>
        <a:lstStyle/>
        <a:p>
          <a:endParaRPr lang="fr-FR" sz="1400"/>
        </a:p>
      </dgm:t>
    </dgm:pt>
    <dgm:pt modelId="{20BB4A9F-A3C0-4D2A-B18B-62D1E22B2B47}" type="sibTrans" cxnId="{9A0C2472-80AF-4A6B-8401-D8B4C6279AD2}">
      <dgm:prSet/>
      <dgm:spPr/>
      <dgm:t>
        <a:bodyPr/>
        <a:lstStyle/>
        <a:p>
          <a:endParaRPr lang="fr-FR" sz="1400"/>
        </a:p>
      </dgm:t>
    </dgm:pt>
    <dgm:pt modelId="{C9B60796-A6DC-4A4F-994B-471C5AB66DCC}">
      <dgm:prSet phldrT="[Texte]" phldr="0" custT="1"/>
      <dgm:spPr/>
      <dgm:t>
        <a:bodyPr/>
        <a:lstStyle/>
        <a:p>
          <a:r>
            <a:rPr lang="fr-FR" sz="1400" b="1" dirty="0"/>
            <a:t>Remplir le questionnaire du baromètre (tous les professionnels)</a:t>
          </a:r>
        </a:p>
      </dgm:t>
    </dgm:pt>
    <dgm:pt modelId="{30855C70-E4A1-4664-AE42-233DD7544B29}" type="parTrans" cxnId="{B5544ACD-38A6-48AD-B837-51E9E1210D06}">
      <dgm:prSet/>
      <dgm:spPr/>
      <dgm:t>
        <a:bodyPr/>
        <a:lstStyle/>
        <a:p>
          <a:endParaRPr lang="fr-FR" sz="1400"/>
        </a:p>
      </dgm:t>
    </dgm:pt>
    <dgm:pt modelId="{C513F402-D56C-4D40-98E3-A90D81452FCB}" type="sibTrans" cxnId="{B5544ACD-38A6-48AD-B837-51E9E1210D06}">
      <dgm:prSet/>
      <dgm:spPr/>
      <dgm:t>
        <a:bodyPr/>
        <a:lstStyle/>
        <a:p>
          <a:endParaRPr lang="fr-FR" sz="1400"/>
        </a:p>
      </dgm:t>
    </dgm:pt>
    <dgm:pt modelId="{3630F1FB-184C-45BB-A8E0-460FBA6CC604}">
      <dgm:prSet phldrT="[Texte]" phldr="0" custT="1"/>
      <dgm:spPr/>
      <dgm:t>
        <a:bodyPr/>
        <a:lstStyle/>
        <a:p>
          <a:r>
            <a:rPr lang="fr-FR" sz="1400" b="1" dirty="0"/>
            <a:t>     Organiser et animer une réunion d’équipe pluridisciplinaire (l’animateur)</a:t>
          </a:r>
        </a:p>
      </dgm:t>
    </dgm:pt>
    <dgm:pt modelId="{DDA23B2E-9E7C-4E1E-BE72-33CE69BA5EB7}" type="parTrans" cxnId="{01934550-0049-47B3-8D5E-7A79166BE91C}">
      <dgm:prSet/>
      <dgm:spPr/>
      <dgm:t>
        <a:bodyPr/>
        <a:lstStyle/>
        <a:p>
          <a:endParaRPr lang="fr-FR" sz="1400"/>
        </a:p>
      </dgm:t>
    </dgm:pt>
    <dgm:pt modelId="{73B6F4A4-8216-4665-B343-F34CDD65B5A5}" type="sibTrans" cxnId="{01934550-0049-47B3-8D5E-7A79166BE91C}">
      <dgm:prSet/>
      <dgm:spPr/>
      <dgm:t>
        <a:bodyPr/>
        <a:lstStyle/>
        <a:p>
          <a:endParaRPr lang="fr-FR" sz="1400"/>
        </a:p>
      </dgm:t>
    </dgm:pt>
    <dgm:pt modelId="{1AD7DB8F-F316-431E-A3FE-690E0B0404CB}">
      <dgm:prSet phldrT="[Texte]" phldr="0" custT="1"/>
      <dgm:spPr/>
      <dgm:t>
        <a:bodyPr/>
        <a:lstStyle/>
        <a:p>
          <a:r>
            <a:rPr lang="fr-FR" sz="1400" b="1" dirty="0"/>
            <a:t>    Prioriser et valider un plan d’action (animateur, direction, PCME, qualité, encadrement)</a:t>
          </a:r>
        </a:p>
      </dgm:t>
    </dgm:pt>
    <dgm:pt modelId="{BD5C6338-4AA9-4A95-B654-A4B7DDB33069}" type="parTrans" cxnId="{A274F009-D7FE-475D-85A8-C589F0B68545}">
      <dgm:prSet/>
      <dgm:spPr/>
      <dgm:t>
        <a:bodyPr/>
        <a:lstStyle/>
        <a:p>
          <a:endParaRPr lang="fr-FR" sz="1400"/>
        </a:p>
      </dgm:t>
    </dgm:pt>
    <dgm:pt modelId="{6AC00D5B-CB56-469D-97CA-CE2A63102AC6}" type="sibTrans" cxnId="{A274F009-D7FE-475D-85A8-C589F0B68545}">
      <dgm:prSet/>
      <dgm:spPr/>
      <dgm:t>
        <a:bodyPr/>
        <a:lstStyle/>
        <a:p>
          <a:endParaRPr lang="fr-FR" sz="1400"/>
        </a:p>
      </dgm:t>
    </dgm:pt>
    <dgm:pt modelId="{DD780F94-3B50-4A8C-9658-839896AFFAB0}">
      <dgm:prSet phldrT="[Texte]" phldr="0" custT="1"/>
      <dgm:spPr/>
      <dgm:t>
        <a:bodyPr/>
        <a:lstStyle/>
        <a:p>
          <a:r>
            <a:rPr lang="fr-FR" sz="1400" b="1" dirty="0"/>
            <a:t>Informer les personnes concernées (l’animateur)</a:t>
          </a:r>
        </a:p>
      </dgm:t>
    </dgm:pt>
    <dgm:pt modelId="{FC721F61-2EDC-4455-B4DC-B5AD643EE31D}" type="parTrans" cxnId="{805B906F-03A6-411E-BC66-4DB8C16703CB}">
      <dgm:prSet/>
      <dgm:spPr/>
      <dgm:t>
        <a:bodyPr/>
        <a:lstStyle/>
        <a:p>
          <a:endParaRPr lang="fr-FR" sz="1400"/>
        </a:p>
      </dgm:t>
    </dgm:pt>
    <dgm:pt modelId="{F8E468C4-898B-4125-8D4D-A4411E7DD41A}" type="sibTrans" cxnId="{805B906F-03A6-411E-BC66-4DB8C16703CB}">
      <dgm:prSet/>
      <dgm:spPr/>
      <dgm:t>
        <a:bodyPr/>
        <a:lstStyle/>
        <a:p>
          <a:endParaRPr lang="fr-FR" sz="1400"/>
        </a:p>
      </dgm:t>
    </dgm:pt>
    <dgm:pt modelId="{46A3E2BB-19E5-4760-B546-F8A8B921CC9B}">
      <dgm:prSet phldrT="[Texte]" phldr="0" custT="1"/>
      <dgm:spPr/>
      <dgm:t>
        <a:bodyPr/>
        <a:lstStyle/>
        <a:p>
          <a:r>
            <a:rPr lang="fr-FR" sz="1400" b="1" dirty="0"/>
            <a:t>Etudier les premiers résultats du baromètre (l’animateur)</a:t>
          </a:r>
        </a:p>
      </dgm:t>
    </dgm:pt>
    <dgm:pt modelId="{BA41E89D-AC79-4E70-9FC8-8E726B5BFF81}" type="parTrans" cxnId="{E379C9CD-22AC-42A3-9B95-D46C9CDC5C81}">
      <dgm:prSet/>
      <dgm:spPr/>
      <dgm:t>
        <a:bodyPr/>
        <a:lstStyle/>
        <a:p>
          <a:endParaRPr lang="fr-FR" sz="1400"/>
        </a:p>
      </dgm:t>
    </dgm:pt>
    <dgm:pt modelId="{2865E079-AF59-4109-86B0-AF28856A68EB}" type="sibTrans" cxnId="{E379C9CD-22AC-42A3-9B95-D46C9CDC5C81}">
      <dgm:prSet/>
      <dgm:spPr/>
      <dgm:t>
        <a:bodyPr/>
        <a:lstStyle/>
        <a:p>
          <a:endParaRPr lang="fr-FR" sz="1400"/>
        </a:p>
      </dgm:t>
    </dgm:pt>
    <dgm:pt modelId="{FDD0BC62-1BB8-43B3-A831-3B01E75E32A9}">
      <dgm:prSet phldrT="[Texte]" phldr="0" custT="1"/>
      <dgm:spPr/>
      <dgm:t>
        <a:bodyPr/>
        <a:lstStyle/>
        <a:p>
          <a:r>
            <a:rPr lang="fr-FR" sz="1400" dirty="0"/>
            <a:t>Valider institutionnellement l’engagement dans la réalisation du baromètre</a:t>
          </a:r>
        </a:p>
      </dgm:t>
    </dgm:pt>
    <dgm:pt modelId="{DB909A25-8D0C-4027-8042-857C13E89326}" type="parTrans" cxnId="{724AC93C-BF45-45DF-B6C8-96F4144C7F7A}">
      <dgm:prSet/>
      <dgm:spPr/>
      <dgm:t>
        <a:bodyPr/>
        <a:lstStyle/>
        <a:p>
          <a:endParaRPr lang="fr-FR" sz="1400"/>
        </a:p>
      </dgm:t>
    </dgm:pt>
    <dgm:pt modelId="{8227A4BA-4D75-4F7E-A5C4-E0A0187E90E5}" type="sibTrans" cxnId="{724AC93C-BF45-45DF-B6C8-96F4144C7F7A}">
      <dgm:prSet/>
      <dgm:spPr/>
      <dgm:t>
        <a:bodyPr/>
        <a:lstStyle/>
        <a:p>
          <a:endParaRPr lang="fr-FR" sz="1400"/>
        </a:p>
      </dgm:t>
    </dgm:pt>
    <dgm:pt modelId="{07C7BE0E-8783-427A-B714-D8A98C2B85F0}">
      <dgm:prSet phldrT="[Texte]" phldr="0" custT="1"/>
      <dgm:spPr/>
      <dgm:t>
        <a:bodyPr/>
        <a:lstStyle/>
        <a:p>
          <a:r>
            <a:rPr lang="fr-FR" sz="1400" dirty="0"/>
            <a:t>Définir les unités de soins concernées et choisir la période (dates début/fin)</a:t>
          </a:r>
        </a:p>
      </dgm:t>
    </dgm:pt>
    <dgm:pt modelId="{CA34E4A6-0F88-4790-9F59-3AF94EB1206C}" type="parTrans" cxnId="{CA4BF852-63A3-411D-8530-87E4697E8D97}">
      <dgm:prSet/>
      <dgm:spPr/>
      <dgm:t>
        <a:bodyPr/>
        <a:lstStyle/>
        <a:p>
          <a:endParaRPr lang="fr-FR" sz="1400"/>
        </a:p>
      </dgm:t>
    </dgm:pt>
    <dgm:pt modelId="{8210FEF7-AAA7-4340-9679-B647DA776AA2}" type="sibTrans" cxnId="{CA4BF852-63A3-411D-8530-87E4697E8D97}">
      <dgm:prSet/>
      <dgm:spPr/>
      <dgm:t>
        <a:bodyPr/>
        <a:lstStyle/>
        <a:p>
          <a:endParaRPr lang="fr-FR" sz="1400"/>
        </a:p>
      </dgm:t>
    </dgm:pt>
    <dgm:pt modelId="{D58F101E-8EBD-4F75-8735-2D7FD79EC5C4}">
      <dgm:prSet phldrT="[Texte]" phldr="0" custT="1"/>
      <dgm:spPr/>
      <dgm:t>
        <a:bodyPr/>
        <a:lstStyle/>
        <a:p>
          <a:r>
            <a:rPr lang="fr-FR" sz="1400" dirty="0"/>
            <a:t>Adapter les documents types pour informer les professionnels de l’intérêt de mesurer la culture qualité et sécurité des soins dans les unités concernées et des modalités de réalisation du baromètre </a:t>
          </a:r>
        </a:p>
      </dgm:t>
    </dgm:pt>
    <dgm:pt modelId="{99A52A57-88F0-4841-B9FA-7C2C71CD3849}" type="parTrans" cxnId="{80659E53-8B5B-48AB-B386-C0C88FA22BD1}">
      <dgm:prSet/>
      <dgm:spPr/>
      <dgm:t>
        <a:bodyPr/>
        <a:lstStyle/>
        <a:p>
          <a:endParaRPr lang="fr-FR" sz="1400"/>
        </a:p>
      </dgm:t>
    </dgm:pt>
    <dgm:pt modelId="{76C96FCA-BE61-4A59-B587-32E9BAC04C01}" type="sibTrans" cxnId="{80659E53-8B5B-48AB-B386-C0C88FA22BD1}">
      <dgm:prSet/>
      <dgm:spPr/>
      <dgm:t>
        <a:bodyPr/>
        <a:lstStyle/>
        <a:p>
          <a:endParaRPr lang="fr-FR" sz="1400"/>
        </a:p>
      </dgm:t>
    </dgm:pt>
    <dgm:pt modelId="{272F6C6B-D178-4E32-9517-0C36A89D56E8}">
      <dgm:prSet phldrT="[Texte]" phldr="0" custT="1"/>
      <dgm:spPr/>
      <dgm:t>
        <a:bodyPr/>
        <a:lstStyle/>
        <a:p>
          <a:r>
            <a:rPr lang="fr-FR" sz="1400" dirty="0"/>
            <a:t>L’animateur suit le nb de questionnaires remplis par les différentes fonctions, relance éventuelle</a:t>
          </a:r>
        </a:p>
      </dgm:t>
    </dgm:pt>
    <dgm:pt modelId="{2F5B5791-8D55-45BA-B5E1-CA293E507971}" type="parTrans" cxnId="{1D316E33-2A04-482E-BF08-356D72132368}">
      <dgm:prSet/>
      <dgm:spPr/>
      <dgm:t>
        <a:bodyPr/>
        <a:lstStyle/>
        <a:p>
          <a:endParaRPr lang="fr-FR" sz="1400"/>
        </a:p>
      </dgm:t>
    </dgm:pt>
    <dgm:pt modelId="{CF35A1A7-FF0D-4FA4-8F6F-A0F767FAFEBA}" type="sibTrans" cxnId="{1D316E33-2A04-482E-BF08-356D72132368}">
      <dgm:prSet/>
      <dgm:spPr/>
      <dgm:t>
        <a:bodyPr/>
        <a:lstStyle/>
        <a:p>
          <a:endParaRPr lang="fr-FR" sz="1400"/>
        </a:p>
      </dgm:t>
    </dgm:pt>
    <dgm:pt modelId="{F6C9EC1E-0FC4-4B3F-B860-D5B9175F8C4E}">
      <dgm:prSet phldrT="[Texte]" phldr="0" custT="1"/>
      <dgm:spPr/>
      <dgm:t>
        <a:bodyPr/>
        <a:lstStyle/>
        <a:p>
          <a:r>
            <a:rPr lang="fr-FR" sz="1400" b="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gm:t>
    </dgm:pt>
    <dgm:pt modelId="{7D847087-05AB-4F3C-9D99-BAD35961FC5B}" type="parTrans" cxnId="{0AE4D83E-548B-478D-9086-573E44ECEEDB}">
      <dgm:prSet/>
      <dgm:spPr/>
      <dgm:t>
        <a:bodyPr/>
        <a:lstStyle/>
        <a:p>
          <a:endParaRPr lang="fr-FR" sz="1400"/>
        </a:p>
      </dgm:t>
    </dgm:pt>
    <dgm:pt modelId="{938120A4-51F9-497B-9C48-69B31666164D}" type="sibTrans" cxnId="{0AE4D83E-548B-478D-9086-573E44ECEEDB}">
      <dgm:prSet/>
      <dgm:spPr/>
      <dgm:t>
        <a:bodyPr/>
        <a:lstStyle/>
        <a:p>
          <a:endParaRPr lang="fr-FR" sz="1400"/>
        </a:p>
      </dgm:t>
    </dgm:pt>
    <dgm:pt modelId="{FFAA47D2-14DB-4B90-8D7D-F6AD6D5F32DC}">
      <dgm:prSet phldrT="[Texte]" phldr="0" custT="1"/>
      <dgm:spPr/>
      <dgm:t>
        <a:bodyPr/>
        <a:lstStyle/>
        <a:p>
          <a:r>
            <a:rPr lang="fr-FR" sz="1400" dirty="0"/>
            <a:t>Convier des représentants des différentes catégories professionnelles à une réunion de 2h</a:t>
          </a:r>
        </a:p>
      </dgm:t>
    </dgm:pt>
    <dgm:pt modelId="{93CB85C0-578C-4ACD-8DE1-3249170D2E61}" type="parTrans" cxnId="{83D4DA82-90F3-4DD7-B8D4-D88DF36A6240}">
      <dgm:prSet/>
      <dgm:spPr/>
      <dgm:t>
        <a:bodyPr/>
        <a:lstStyle/>
        <a:p>
          <a:endParaRPr lang="fr-FR" sz="1400"/>
        </a:p>
      </dgm:t>
    </dgm:pt>
    <dgm:pt modelId="{21D9EC7D-E7E2-4FE6-B182-90E8C1220B23}" type="sibTrans" cxnId="{83D4DA82-90F3-4DD7-B8D4-D88DF36A6240}">
      <dgm:prSet/>
      <dgm:spPr/>
      <dgm:t>
        <a:bodyPr/>
        <a:lstStyle/>
        <a:p>
          <a:endParaRPr lang="fr-FR" sz="1400"/>
        </a:p>
      </dgm:t>
    </dgm:pt>
    <dgm:pt modelId="{FD2F722A-57C0-4FC1-ACD5-AF92D6041237}">
      <dgm:prSet phldrT="[Texte]" phldr="0" custT="1"/>
      <dgm:spPr/>
      <dgm:t>
        <a:bodyPr/>
        <a:lstStyle/>
        <a:p>
          <a:r>
            <a:rPr lang="fr-FR" sz="1400" dirty="0"/>
            <a:t>L’animateur transmet les actions prioritaires retenues sur les thématiques pour intégration dans le PAQSS</a:t>
          </a:r>
        </a:p>
      </dgm:t>
    </dgm:pt>
    <dgm:pt modelId="{8DE557D0-D664-403B-A4D2-D92A100E85AC}" type="parTrans" cxnId="{0C87FDA1-B8DC-48DD-AA65-03E336749FCA}">
      <dgm:prSet/>
      <dgm:spPr/>
      <dgm:t>
        <a:bodyPr/>
        <a:lstStyle/>
        <a:p>
          <a:endParaRPr lang="fr-FR" sz="1400"/>
        </a:p>
      </dgm:t>
    </dgm:pt>
    <dgm:pt modelId="{14F6246E-BD54-48CE-AB30-BEA2B403D851}" type="sibTrans" cxnId="{0C87FDA1-B8DC-48DD-AA65-03E336749FCA}">
      <dgm:prSet/>
      <dgm:spPr/>
      <dgm:t>
        <a:bodyPr/>
        <a:lstStyle/>
        <a:p>
          <a:endParaRPr lang="fr-FR" sz="1400"/>
        </a:p>
      </dgm:t>
    </dgm:pt>
    <dgm:pt modelId="{EE3F974E-DEB2-407F-B5DF-9C8152B2BBDC}">
      <dgm:prSet phldrT="[Texte]" phldr="0" custT="1"/>
      <dgm:spPr/>
      <dgm:t>
        <a:bodyPr/>
        <a:lstStyle/>
        <a:p>
          <a:r>
            <a:rPr lang="fr-FR" sz="1400" dirty="0"/>
            <a:t>Discuter en séance des résultats de chaque question et retenir collectivement les actions et priorités</a:t>
          </a:r>
        </a:p>
      </dgm:t>
    </dgm:pt>
    <dgm:pt modelId="{F0BC7294-66CA-4E3F-A674-07289A8D88FB}" type="parTrans" cxnId="{F451A0F1-E30E-433E-B6B5-239292E6F4A0}">
      <dgm:prSet/>
      <dgm:spPr/>
      <dgm:t>
        <a:bodyPr/>
        <a:lstStyle/>
        <a:p>
          <a:endParaRPr lang="fr-FR" sz="1400"/>
        </a:p>
      </dgm:t>
    </dgm:pt>
    <dgm:pt modelId="{5102AC3B-A88C-4B39-9083-4DACEDEE78C7}" type="sibTrans" cxnId="{F451A0F1-E30E-433E-B6B5-239292E6F4A0}">
      <dgm:prSet/>
      <dgm:spPr/>
      <dgm:t>
        <a:bodyPr/>
        <a:lstStyle/>
        <a:p>
          <a:endParaRPr lang="fr-FR" sz="1400"/>
        </a:p>
      </dgm:t>
    </dgm:pt>
    <dgm:pt modelId="{EE91BC83-A87F-4852-B015-1473F8D2BBD2}">
      <dgm:prSet phldrT="[Texte]" phldr="0" custT="1"/>
      <dgm:spPr/>
      <dgm:t>
        <a:bodyPr/>
        <a:lstStyle/>
        <a:p>
          <a:r>
            <a:rPr lang="fr-FR" sz="1400" dirty="0"/>
            <a:t>Identifier un pilote/animateur du baromètre (interlocuteur de la STARAQS)</a:t>
          </a:r>
        </a:p>
      </dgm:t>
    </dgm:pt>
    <dgm:pt modelId="{45225B3A-64BC-4CDF-9A34-293F09A287BF}" type="parTrans" cxnId="{5DD42903-18FF-49DB-BB49-CD1D9A692689}">
      <dgm:prSet/>
      <dgm:spPr/>
      <dgm:t>
        <a:bodyPr/>
        <a:lstStyle/>
        <a:p>
          <a:endParaRPr lang="fr-FR" sz="1400"/>
        </a:p>
      </dgm:t>
    </dgm:pt>
    <dgm:pt modelId="{3E4B5F4D-2C1D-4A78-A025-B52EF0176B77}" type="sibTrans" cxnId="{5DD42903-18FF-49DB-BB49-CD1D9A692689}">
      <dgm:prSet/>
      <dgm:spPr/>
      <dgm:t>
        <a:bodyPr/>
        <a:lstStyle/>
        <a:p>
          <a:endParaRPr lang="fr-FR" sz="1400"/>
        </a:p>
      </dgm:t>
    </dgm:pt>
    <dgm:pt modelId="{95FBBEC3-2A1B-4C16-BD77-5A69C15BA97B}" type="pres">
      <dgm:prSet presAssocID="{055E1E19-A84E-41F2-BE1E-6A741AE276A0}" presName="Name0" presStyleCnt="0">
        <dgm:presLayoutVars>
          <dgm:chMax val="7"/>
          <dgm:chPref val="7"/>
          <dgm:dir/>
        </dgm:presLayoutVars>
      </dgm:prSet>
      <dgm:spPr/>
    </dgm:pt>
    <dgm:pt modelId="{6D1843E3-7F8A-471A-BBFA-8A9287362AF2}" type="pres">
      <dgm:prSet presAssocID="{055E1E19-A84E-41F2-BE1E-6A741AE276A0}" presName="Name1" presStyleCnt="0"/>
      <dgm:spPr/>
    </dgm:pt>
    <dgm:pt modelId="{94D6E620-C2E7-42DE-84B8-12C630C7A826}" type="pres">
      <dgm:prSet presAssocID="{055E1E19-A84E-41F2-BE1E-6A741AE276A0}" presName="cycle" presStyleCnt="0"/>
      <dgm:spPr/>
    </dgm:pt>
    <dgm:pt modelId="{E5EAE2C0-8B99-492D-8926-8A84DA851B13}" type="pres">
      <dgm:prSet presAssocID="{055E1E19-A84E-41F2-BE1E-6A741AE276A0}" presName="srcNode" presStyleLbl="node1" presStyleIdx="0" presStyleCnt="6"/>
      <dgm:spPr/>
    </dgm:pt>
    <dgm:pt modelId="{3C74B83E-92DB-4412-81B8-C61EDF0B5CE5}" type="pres">
      <dgm:prSet presAssocID="{055E1E19-A84E-41F2-BE1E-6A741AE276A0}" presName="conn" presStyleLbl="parChTrans1D2" presStyleIdx="0" presStyleCnt="1"/>
      <dgm:spPr/>
    </dgm:pt>
    <dgm:pt modelId="{69B6693C-F5B8-4CC3-B465-6DE6DBE06B54}" type="pres">
      <dgm:prSet presAssocID="{055E1E19-A84E-41F2-BE1E-6A741AE276A0}" presName="extraNode" presStyleLbl="node1" presStyleIdx="0" presStyleCnt="6"/>
      <dgm:spPr/>
    </dgm:pt>
    <dgm:pt modelId="{A9E19F99-7FF2-45BA-A4DB-06054179663D}" type="pres">
      <dgm:prSet presAssocID="{055E1E19-A84E-41F2-BE1E-6A741AE276A0}" presName="dstNode" presStyleLbl="node1" presStyleIdx="0" presStyleCnt="6"/>
      <dgm:spPr/>
    </dgm:pt>
    <dgm:pt modelId="{CC1389F8-A64D-4981-AEB7-C722D6426A0C}" type="pres">
      <dgm:prSet presAssocID="{0BA7D436-9030-4B16-9AC8-E03BC457BAEA}" presName="text_1" presStyleLbl="node1" presStyleIdx="0" presStyleCnt="6" custScaleY="116016">
        <dgm:presLayoutVars>
          <dgm:bulletEnabled val="1"/>
        </dgm:presLayoutVars>
      </dgm:prSet>
      <dgm:spPr/>
    </dgm:pt>
    <dgm:pt modelId="{0177DDD4-3D28-435D-925E-197D3DBE2737}" type="pres">
      <dgm:prSet presAssocID="{0BA7D436-9030-4B16-9AC8-E03BC457BAEA}" presName="accent_1" presStyleCnt="0"/>
      <dgm:spPr/>
    </dgm:pt>
    <dgm:pt modelId="{CEFF6DBC-DDA0-4E0C-9D52-BD6828400584}" type="pres">
      <dgm:prSet presAssocID="{0BA7D436-9030-4B16-9AC8-E03BC457BAEA}" presName="accentRepeatNode" presStyleLbl="solidFgAcc1" presStyleIdx="0" presStyleCnt="6"/>
      <dgm:spPr/>
    </dgm:pt>
    <dgm:pt modelId="{7A67257F-5E4D-45E7-B8E4-1B5328098A07}" type="pres">
      <dgm:prSet presAssocID="{DD780F94-3B50-4A8C-9658-839896AFFAB0}" presName="text_2" presStyleLbl="node1" presStyleIdx="1" presStyleCnt="6" custScaleY="84881" custLinFactNeighborX="-44" custLinFactNeighborY="-15624">
        <dgm:presLayoutVars>
          <dgm:bulletEnabled val="1"/>
        </dgm:presLayoutVars>
      </dgm:prSet>
      <dgm:spPr/>
    </dgm:pt>
    <dgm:pt modelId="{FA977BBC-E230-4664-8F43-CE755AF496A0}" type="pres">
      <dgm:prSet presAssocID="{DD780F94-3B50-4A8C-9658-839896AFFAB0}" presName="accent_2" presStyleCnt="0"/>
      <dgm:spPr/>
    </dgm:pt>
    <dgm:pt modelId="{A2F3AF46-5B5D-4E92-B8A0-CFD37F383AC3}" type="pres">
      <dgm:prSet presAssocID="{DD780F94-3B50-4A8C-9658-839896AFFAB0}" presName="accentRepeatNode" presStyleLbl="solidFgAcc1" presStyleIdx="1" presStyleCnt="6" custLinFactNeighborX="-11625" custLinFactNeighborY="-4359"/>
      <dgm:spPr/>
    </dgm:pt>
    <dgm:pt modelId="{821C557C-DF92-41A2-821F-3FF236F396F5}" type="pres">
      <dgm:prSet presAssocID="{C9B60796-A6DC-4A4F-994B-471C5AB66DCC}" presName="text_3" presStyleLbl="node1" presStyleIdx="2" presStyleCnt="6" custScaleY="63321" custLinFactNeighborX="-680" custLinFactNeighborY="-42931">
        <dgm:presLayoutVars>
          <dgm:bulletEnabled val="1"/>
        </dgm:presLayoutVars>
      </dgm:prSet>
      <dgm:spPr/>
    </dgm:pt>
    <dgm:pt modelId="{A78F7291-BEFD-4542-96C5-2F52C047FB22}" type="pres">
      <dgm:prSet presAssocID="{C9B60796-A6DC-4A4F-994B-471C5AB66DCC}" presName="accent_3" presStyleCnt="0"/>
      <dgm:spPr/>
    </dgm:pt>
    <dgm:pt modelId="{4F3194D9-527A-47E4-9380-E1881C2FCA8D}" type="pres">
      <dgm:prSet presAssocID="{C9B60796-A6DC-4A4F-994B-471C5AB66DCC}" presName="accentRepeatNode" presStyleLbl="solidFgAcc1" presStyleIdx="2" presStyleCnt="6" custLinFactNeighborX="-4270" custLinFactNeighborY="-18330"/>
      <dgm:spPr/>
    </dgm:pt>
    <dgm:pt modelId="{E3315FEC-DDE6-46A7-8E03-50AC07794CEF}" type="pres">
      <dgm:prSet presAssocID="{46A3E2BB-19E5-4760-B546-F8A8B921CC9B}" presName="text_4" presStyleLbl="node1" presStyleIdx="3" presStyleCnt="6" custScaleY="124154" custLinFactNeighborX="-680" custLinFactNeighborY="-29871">
        <dgm:presLayoutVars>
          <dgm:bulletEnabled val="1"/>
        </dgm:presLayoutVars>
      </dgm:prSet>
      <dgm:spPr/>
    </dgm:pt>
    <dgm:pt modelId="{075C11BD-ED7B-488E-A82D-5B158F77C6E6}" type="pres">
      <dgm:prSet presAssocID="{46A3E2BB-19E5-4760-B546-F8A8B921CC9B}" presName="accent_4" presStyleCnt="0"/>
      <dgm:spPr/>
    </dgm:pt>
    <dgm:pt modelId="{2AFC3AB6-681E-406C-A90F-9D26E33AB62A}" type="pres">
      <dgm:prSet presAssocID="{46A3E2BB-19E5-4760-B546-F8A8B921CC9B}" presName="accentRepeatNode" presStyleLbl="solidFgAcc1" presStyleIdx="3" presStyleCnt="6" custLinFactNeighborY="-24701"/>
      <dgm:spPr/>
    </dgm:pt>
    <dgm:pt modelId="{104715A3-9532-4C9A-8388-26403EFAFEA6}" type="pres">
      <dgm:prSet presAssocID="{3630F1FB-184C-45BB-A8E0-460FBA6CC604}" presName="text_5" presStyleLbl="node1" presStyleIdx="4" presStyleCnt="6" custLinFactNeighborX="-44" custLinFactNeighborY="-34508">
        <dgm:presLayoutVars>
          <dgm:bulletEnabled val="1"/>
        </dgm:presLayoutVars>
      </dgm:prSet>
      <dgm:spPr/>
    </dgm:pt>
    <dgm:pt modelId="{C82D3DE8-DE95-4168-AFFD-33C5192112CA}" type="pres">
      <dgm:prSet presAssocID="{3630F1FB-184C-45BB-A8E0-460FBA6CC604}" presName="accent_5" presStyleCnt="0"/>
      <dgm:spPr/>
    </dgm:pt>
    <dgm:pt modelId="{372A6881-3B4A-4758-9CDF-E7C844E6F229}" type="pres">
      <dgm:prSet presAssocID="{3630F1FB-184C-45BB-A8E0-460FBA6CC604}" presName="accentRepeatNode" presStyleLbl="solidFgAcc1" presStyleIdx="4" presStyleCnt="6" custLinFactNeighborX="11625" custLinFactNeighborY="-32581"/>
      <dgm:spPr/>
    </dgm:pt>
    <dgm:pt modelId="{1EA28DFE-2BEA-4016-8454-1A730CD23C60}" type="pres">
      <dgm:prSet presAssocID="{1AD7DB8F-F316-431E-A3FE-690E0B0404CB}" presName="text_6" presStyleLbl="node1" presStyleIdx="5" presStyleCnt="6" custScaleX="96829" custScaleY="62251" custLinFactNeighborX="1394" custLinFactNeighborY="-82609">
        <dgm:presLayoutVars>
          <dgm:bulletEnabled val="1"/>
        </dgm:presLayoutVars>
      </dgm:prSet>
      <dgm:spPr/>
    </dgm:pt>
    <dgm:pt modelId="{1B6E1FD8-E90C-4CA3-B01E-5183550128F0}" type="pres">
      <dgm:prSet presAssocID="{1AD7DB8F-F316-431E-A3FE-690E0B0404CB}" presName="accent_6" presStyleCnt="0"/>
      <dgm:spPr/>
    </dgm:pt>
    <dgm:pt modelId="{95E53DA4-25D6-4395-AF91-87E3DCED80EF}" type="pres">
      <dgm:prSet presAssocID="{1AD7DB8F-F316-431E-A3FE-690E0B0404CB}" presName="accentRepeatNode" presStyleLbl="solidFgAcc1" presStyleIdx="5" presStyleCnt="6" custLinFactNeighborX="35216" custLinFactNeighborY="-50569"/>
      <dgm:spPr/>
    </dgm:pt>
  </dgm:ptLst>
  <dgm:cxnLst>
    <dgm:cxn modelId="{5DD42903-18FF-49DB-BB49-CD1D9A692689}" srcId="{0BA7D436-9030-4B16-9AC8-E03BC457BAEA}" destId="{EE91BC83-A87F-4852-B015-1473F8D2BBD2}" srcOrd="2" destOrd="0" parTransId="{45225B3A-64BC-4CDF-9A34-293F09A287BF}" sibTransId="{3E4B5F4D-2C1D-4A78-A025-B52EF0176B77}"/>
    <dgm:cxn modelId="{7A9B6606-7A4E-4A13-A281-1A17C3FF94B3}" type="presOf" srcId="{07C7BE0E-8783-427A-B714-D8A98C2B85F0}" destId="{CC1389F8-A64D-4981-AEB7-C722D6426A0C}" srcOrd="0" destOrd="2" presId="urn:microsoft.com/office/officeart/2008/layout/VerticalCurvedList"/>
    <dgm:cxn modelId="{A274F009-D7FE-475D-85A8-C589F0B68545}" srcId="{055E1E19-A84E-41F2-BE1E-6A741AE276A0}" destId="{1AD7DB8F-F316-431E-A3FE-690E0B0404CB}" srcOrd="5" destOrd="0" parTransId="{BD5C6338-4AA9-4A95-B654-A4B7DDB33069}" sibTransId="{6AC00D5B-CB56-469D-97CA-CE2A63102AC6}"/>
    <dgm:cxn modelId="{CB28AA12-B32F-4714-9863-10657984157E}" type="presOf" srcId="{F6C9EC1E-0FC4-4B3F-B860-D5B9175F8C4E}" destId="{E3315FEC-DDE6-46A7-8E03-50AC07794CEF}" srcOrd="0" destOrd="1" presId="urn:microsoft.com/office/officeart/2008/layout/VerticalCurvedList"/>
    <dgm:cxn modelId="{3315E114-DD7F-41CD-8851-DBB54EDD86A1}" type="presOf" srcId="{8227A4BA-4D75-4F7E-A5C4-E0A0187E90E5}" destId="{3C74B83E-92DB-4412-81B8-C61EDF0B5CE5}" srcOrd="0" destOrd="0" presId="urn:microsoft.com/office/officeart/2008/layout/VerticalCurvedList"/>
    <dgm:cxn modelId="{9F4DC518-2EFF-46B8-85DE-D4BF8A983DD3}" type="presOf" srcId="{FD2F722A-57C0-4FC1-ACD5-AF92D6041237}" destId="{1EA28DFE-2BEA-4016-8454-1A730CD23C60}" srcOrd="0" destOrd="1" presId="urn:microsoft.com/office/officeart/2008/layout/VerticalCurvedList"/>
    <dgm:cxn modelId="{7E0F301A-C2BD-4261-8690-480978DF1F9F}" type="presOf" srcId="{C9B60796-A6DC-4A4F-994B-471C5AB66DCC}" destId="{821C557C-DF92-41A2-821F-3FF236F396F5}" srcOrd="0" destOrd="0" presId="urn:microsoft.com/office/officeart/2008/layout/VerticalCurvedList"/>
    <dgm:cxn modelId="{1D316E33-2A04-482E-BF08-356D72132368}" srcId="{C9B60796-A6DC-4A4F-994B-471C5AB66DCC}" destId="{272F6C6B-D178-4E32-9517-0C36A89D56E8}" srcOrd="0" destOrd="0" parTransId="{2F5B5791-8D55-45BA-B5E1-CA293E507971}" sibTransId="{CF35A1A7-FF0D-4FA4-8F6F-A0F767FAFEBA}"/>
    <dgm:cxn modelId="{724AC93C-BF45-45DF-B6C8-96F4144C7F7A}" srcId="{0BA7D436-9030-4B16-9AC8-E03BC457BAEA}" destId="{FDD0BC62-1BB8-43B3-A831-3B01E75E32A9}" srcOrd="0" destOrd="0" parTransId="{DB909A25-8D0C-4027-8042-857C13E89326}" sibTransId="{8227A4BA-4D75-4F7E-A5C4-E0A0187E90E5}"/>
    <dgm:cxn modelId="{0AE4D83E-548B-478D-9086-573E44ECEEDB}" srcId="{46A3E2BB-19E5-4760-B546-F8A8B921CC9B}" destId="{F6C9EC1E-0FC4-4B3F-B860-D5B9175F8C4E}" srcOrd="0" destOrd="0" parTransId="{7D847087-05AB-4F3C-9D99-BAD35961FC5B}" sibTransId="{938120A4-51F9-497B-9C48-69B31666164D}"/>
    <dgm:cxn modelId="{1C650F45-1D3A-47BF-A46D-69042D84A185}" type="presOf" srcId="{D58F101E-8EBD-4F75-8735-2D7FD79EC5C4}" destId="{7A67257F-5E4D-45E7-B8E4-1B5328098A07}" srcOrd="0" destOrd="1" presId="urn:microsoft.com/office/officeart/2008/layout/VerticalCurvedList"/>
    <dgm:cxn modelId="{F7548F45-2450-49BF-8A20-784C4668170A}" type="presOf" srcId="{DD780F94-3B50-4A8C-9658-839896AFFAB0}" destId="{7A67257F-5E4D-45E7-B8E4-1B5328098A07}" srcOrd="0" destOrd="0" presId="urn:microsoft.com/office/officeart/2008/layout/VerticalCurvedList"/>
    <dgm:cxn modelId="{805B906F-03A6-411E-BC66-4DB8C16703CB}" srcId="{055E1E19-A84E-41F2-BE1E-6A741AE276A0}" destId="{DD780F94-3B50-4A8C-9658-839896AFFAB0}" srcOrd="1" destOrd="0" parTransId="{FC721F61-2EDC-4455-B4DC-B5AD643EE31D}" sibTransId="{F8E468C4-898B-4125-8D4D-A4411E7DD41A}"/>
    <dgm:cxn modelId="{01934550-0049-47B3-8D5E-7A79166BE91C}" srcId="{055E1E19-A84E-41F2-BE1E-6A741AE276A0}" destId="{3630F1FB-184C-45BB-A8E0-460FBA6CC604}" srcOrd="4" destOrd="0" parTransId="{DDA23B2E-9E7C-4E1E-BE72-33CE69BA5EB7}" sibTransId="{73B6F4A4-8216-4665-B343-F34CDD65B5A5}"/>
    <dgm:cxn modelId="{9A0C2472-80AF-4A6B-8401-D8B4C6279AD2}" srcId="{055E1E19-A84E-41F2-BE1E-6A741AE276A0}" destId="{0BA7D436-9030-4B16-9AC8-E03BC457BAEA}" srcOrd="0" destOrd="0" parTransId="{64979BDA-CE60-43F6-B94B-FF6B1EDDB06A}" sibTransId="{20BB4A9F-A3C0-4D2A-B18B-62D1E22B2B47}"/>
    <dgm:cxn modelId="{CA4BF852-63A3-411D-8530-87E4697E8D97}" srcId="{0BA7D436-9030-4B16-9AC8-E03BC457BAEA}" destId="{07C7BE0E-8783-427A-B714-D8A98C2B85F0}" srcOrd="1" destOrd="0" parTransId="{CA34E4A6-0F88-4790-9F59-3AF94EB1206C}" sibTransId="{8210FEF7-AAA7-4340-9679-B647DA776AA2}"/>
    <dgm:cxn modelId="{80659E53-8B5B-48AB-B386-C0C88FA22BD1}" srcId="{DD780F94-3B50-4A8C-9658-839896AFFAB0}" destId="{D58F101E-8EBD-4F75-8735-2D7FD79EC5C4}" srcOrd="0" destOrd="0" parTransId="{99A52A57-88F0-4841-B9FA-7C2C71CD3849}" sibTransId="{76C96FCA-BE61-4A59-B587-32E9BAC04C01}"/>
    <dgm:cxn modelId="{0B861D7C-9B92-4E7A-9C1C-B8459A448F07}" type="presOf" srcId="{055E1E19-A84E-41F2-BE1E-6A741AE276A0}" destId="{95FBBEC3-2A1B-4C16-BD77-5A69C15BA97B}" srcOrd="0" destOrd="0" presId="urn:microsoft.com/office/officeart/2008/layout/VerticalCurvedList"/>
    <dgm:cxn modelId="{83D4DA82-90F3-4DD7-B8D4-D88DF36A6240}" srcId="{3630F1FB-184C-45BB-A8E0-460FBA6CC604}" destId="{FFAA47D2-14DB-4B90-8D7D-F6AD6D5F32DC}" srcOrd="0" destOrd="0" parTransId="{93CB85C0-578C-4ACD-8DE1-3249170D2E61}" sibTransId="{21D9EC7D-E7E2-4FE6-B182-90E8C1220B23}"/>
    <dgm:cxn modelId="{FCEE678F-1D3A-498C-9C6D-E0F46CD11554}" type="presOf" srcId="{46A3E2BB-19E5-4760-B546-F8A8B921CC9B}" destId="{E3315FEC-DDE6-46A7-8E03-50AC07794CEF}" srcOrd="0" destOrd="0" presId="urn:microsoft.com/office/officeart/2008/layout/VerticalCurvedList"/>
    <dgm:cxn modelId="{0C87FDA1-B8DC-48DD-AA65-03E336749FCA}" srcId="{1AD7DB8F-F316-431E-A3FE-690E0B0404CB}" destId="{FD2F722A-57C0-4FC1-ACD5-AF92D6041237}" srcOrd="0" destOrd="0" parTransId="{8DE557D0-D664-403B-A4D2-D92A100E85AC}" sibTransId="{14F6246E-BD54-48CE-AB30-BEA2B403D851}"/>
    <dgm:cxn modelId="{6AE243A6-47FB-4828-A1D1-75B552CCB20D}" type="presOf" srcId="{FFAA47D2-14DB-4B90-8D7D-F6AD6D5F32DC}" destId="{104715A3-9532-4C9A-8388-26403EFAFEA6}" srcOrd="0" destOrd="1" presId="urn:microsoft.com/office/officeart/2008/layout/VerticalCurvedList"/>
    <dgm:cxn modelId="{EF9E1AAB-458D-440A-A0B8-3CFF0BA3C0CE}" type="presOf" srcId="{3630F1FB-184C-45BB-A8E0-460FBA6CC604}" destId="{104715A3-9532-4C9A-8388-26403EFAFEA6}" srcOrd="0" destOrd="0" presId="urn:microsoft.com/office/officeart/2008/layout/VerticalCurvedList"/>
    <dgm:cxn modelId="{288439C3-094D-4B0F-A46D-908D805E60A4}" type="presOf" srcId="{0BA7D436-9030-4B16-9AC8-E03BC457BAEA}" destId="{CC1389F8-A64D-4981-AEB7-C722D6426A0C}" srcOrd="0" destOrd="0" presId="urn:microsoft.com/office/officeart/2008/layout/VerticalCurvedList"/>
    <dgm:cxn modelId="{28D425C6-C866-46CD-91CF-0B8AF4DE88E8}" type="presOf" srcId="{272F6C6B-D178-4E32-9517-0C36A89D56E8}" destId="{821C557C-DF92-41A2-821F-3FF236F396F5}" srcOrd="0" destOrd="1" presId="urn:microsoft.com/office/officeart/2008/layout/VerticalCurvedList"/>
    <dgm:cxn modelId="{B5544ACD-38A6-48AD-B837-51E9E1210D06}" srcId="{055E1E19-A84E-41F2-BE1E-6A741AE276A0}" destId="{C9B60796-A6DC-4A4F-994B-471C5AB66DCC}" srcOrd="2" destOrd="0" parTransId="{30855C70-E4A1-4664-AE42-233DD7544B29}" sibTransId="{C513F402-D56C-4D40-98E3-A90D81452FCB}"/>
    <dgm:cxn modelId="{E379C9CD-22AC-42A3-9B95-D46C9CDC5C81}" srcId="{055E1E19-A84E-41F2-BE1E-6A741AE276A0}" destId="{46A3E2BB-19E5-4760-B546-F8A8B921CC9B}" srcOrd="3" destOrd="0" parTransId="{BA41E89D-AC79-4E70-9FC8-8E726B5BFF81}" sibTransId="{2865E079-AF59-4109-86B0-AF28856A68EB}"/>
    <dgm:cxn modelId="{ACEDAED9-6148-4183-ADFC-A40B63924FD7}" type="presOf" srcId="{FDD0BC62-1BB8-43B3-A831-3B01E75E32A9}" destId="{CC1389F8-A64D-4981-AEB7-C722D6426A0C}" srcOrd="0" destOrd="1" presId="urn:microsoft.com/office/officeart/2008/layout/VerticalCurvedList"/>
    <dgm:cxn modelId="{927FCCE6-5CB1-4EC3-A0C7-F93EAD8C14CE}" type="presOf" srcId="{EE91BC83-A87F-4852-B015-1473F8D2BBD2}" destId="{CC1389F8-A64D-4981-AEB7-C722D6426A0C}" srcOrd="0" destOrd="3" presId="urn:microsoft.com/office/officeart/2008/layout/VerticalCurvedList"/>
    <dgm:cxn modelId="{F451A0F1-E30E-433E-B6B5-239292E6F4A0}" srcId="{3630F1FB-184C-45BB-A8E0-460FBA6CC604}" destId="{EE3F974E-DEB2-407F-B5DF-9C8152B2BBDC}" srcOrd="1" destOrd="0" parTransId="{F0BC7294-66CA-4E3F-A674-07289A8D88FB}" sibTransId="{5102AC3B-A88C-4B39-9083-4DACEDEE78C7}"/>
    <dgm:cxn modelId="{F9CA58F8-9AC2-4503-90EC-F4A6D621D563}" type="presOf" srcId="{EE3F974E-DEB2-407F-B5DF-9C8152B2BBDC}" destId="{104715A3-9532-4C9A-8388-26403EFAFEA6}" srcOrd="0" destOrd="2" presId="urn:microsoft.com/office/officeart/2008/layout/VerticalCurvedList"/>
    <dgm:cxn modelId="{2764CEFE-2886-414E-A9C7-000CE802F882}" type="presOf" srcId="{1AD7DB8F-F316-431E-A3FE-690E0B0404CB}" destId="{1EA28DFE-2BEA-4016-8454-1A730CD23C60}" srcOrd="0" destOrd="0" presId="urn:microsoft.com/office/officeart/2008/layout/VerticalCurvedList"/>
    <dgm:cxn modelId="{2C227F87-584E-4435-BFD7-C1F658506B78}" type="presParOf" srcId="{95FBBEC3-2A1B-4C16-BD77-5A69C15BA97B}" destId="{6D1843E3-7F8A-471A-BBFA-8A9287362AF2}" srcOrd="0" destOrd="0" presId="urn:microsoft.com/office/officeart/2008/layout/VerticalCurvedList"/>
    <dgm:cxn modelId="{7AA3FFD9-97D1-4879-A8D5-60ABB83135FC}" type="presParOf" srcId="{6D1843E3-7F8A-471A-BBFA-8A9287362AF2}" destId="{94D6E620-C2E7-42DE-84B8-12C630C7A826}" srcOrd="0" destOrd="0" presId="urn:microsoft.com/office/officeart/2008/layout/VerticalCurvedList"/>
    <dgm:cxn modelId="{BB7BAC74-A1F1-4762-8BB9-3F86BCDCA5C5}" type="presParOf" srcId="{94D6E620-C2E7-42DE-84B8-12C630C7A826}" destId="{E5EAE2C0-8B99-492D-8926-8A84DA851B13}" srcOrd="0" destOrd="0" presId="urn:microsoft.com/office/officeart/2008/layout/VerticalCurvedList"/>
    <dgm:cxn modelId="{94C5871B-8747-40A2-9EC2-CEEBB8F49995}" type="presParOf" srcId="{94D6E620-C2E7-42DE-84B8-12C630C7A826}" destId="{3C74B83E-92DB-4412-81B8-C61EDF0B5CE5}" srcOrd="1" destOrd="0" presId="urn:microsoft.com/office/officeart/2008/layout/VerticalCurvedList"/>
    <dgm:cxn modelId="{13868DA6-602D-4C30-BD08-1DD708BE027D}" type="presParOf" srcId="{94D6E620-C2E7-42DE-84B8-12C630C7A826}" destId="{69B6693C-F5B8-4CC3-B465-6DE6DBE06B54}" srcOrd="2" destOrd="0" presId="urn:microsoft.com/office/officeart/2008/layout/VerticalCurvedList"/>
    <dgm:cxn modelId="{3C413555-A1DE-4D70-A6A3-C08A57620432}" type="presParOf" srcId="{94D6E620-C2E7-42DE-84B8-12C630C7A826}" destId="{A9E19F99-7FF2-45BA-A4DB-06054179663D}" srcOrd="3" destOrd="0" presId="urn:microsoft.com/office/officeart/2008/layout/VerticalCurvedList"/>
    <dgm:cxn modelId="{FE73E39B-25D6-47E5-B331-9A9872FB322F}" type="presParOf" srcId="{6D1843E3-7F8A-471A-BBFA-8A9287362AF2}" destId="{CC1389F8-A64D-4981-AEB7-C722D6426A0C}" srcOrd="1" destOrd="0" presId="urn:microsoft.com/office/officeart/2008/layout/VerticalCurvedList"/>
    <dgm:cxn modelId="{BCC41DFB-DA3B-4716-8D18-6F0FF3E62F46}" type="presParOf" srcId="{6D1843E3-7F8A-471A-BBFA-8A9287362AF2}" destId="{0177DDD4-3D28-435D-925E-197D3DBE2737}" srcOrd="2" destOrd="0" presId="urn:microsoft.com/office/officeart/2008/layout/VerticalCurvedList"/>
    <dgm:cxn modelId="{0A25CD46-00B9-4368-83A2-5673AF1C3EDB}" type="presParOf" srcId="{0177DDD4-3D28-435D-925E-197D3DBE2737}" destId="{CEFF6DBC-DDA0-4E0C-9D52-BD6828400584}" srcOrd="0" destOrd="0" presId="urn:microsoft.com/office/officeart/2008/layout/VerticalCurvedList"/>
    <dgm:cxn modelId="{8D4BFDEA-477F-4820-BE8E-8814725CA424}" type="presParOf" srcId="{6D1843E3-7F8A-471A-BBFA-8A9287362AF2}" destId="{7A67257F-5E4D-45E7-B8E4-1B5328098A07}" srcOrd="3" destOrd="0" presId="urn:microsoft.com/office/officeart/2008/layout/VerticalCurvedList"/>
    <dgm:cxn modelId="{3973526D-96D7-4752-8947-9F9979B1BABC}" type="presParOf" srcId="{6D1843E3-7F8A-471A-BBFA-8A9287362AF2}" destId="{FA977BBC-E230-4664-8F43-CE755AF496A0}" srcOrd="4" destOrd="0" presId="urn:microsoft.com/office/officeart/2008/layout/VerticalCurvedList"/>
    <dgm:cxn modelId="{882C7A53-FED7-4199-BC01-7878270DE714}" type="presParOf" srcId="{FA977BBC-E230-4664-8F43-CE755AF496A0}" destId="{A2F3AF46-5B5D-4E92-B8A0-CFD37F383AC3}" srcOrd="0" destOrd="0" presId="urn:microsoft.com/office/officeart/2008/layout/VerticalCurvedList"/>
    <dgm:cxn modelId="{137F8C90-1418-4D65-BD9E-8C4733EFB5ED}" type="presParOf" srcId="{6D1843E3-7F8A-471A-BBFA-8A9287362AF2}" destId="{821C557C-DF92-41A2-821F-3FF236F396F5}" srcOrd="5" destOrd="0" presId="urn:microsoft.com/office/officeart/2008/layout/VerticalCurvedList"/>
    <dgm:cxn modelId="{6657D618-4973-4622-975C-CF4D0233ECA9}" type="presParOf" srcId="{6D1843E3-7F8A-471A-BBFA-8A9287362AF2}" destId="{A78F7291-BEFD-4542-96C5-2F52C047FB22}" srcOrd="6" destOrd="0" presId="urn:microsoft.com/office/officeart/2008/layout/VerticalCurvedList"/>
    <dgm:cxn modelId="{02F559A5-5CC8-4A72-9A23-DE6C4949D717}" type="presParOf" srcId="{A78F7291-BEFD-4542-96C5-2F52C047FB22}" destId="{4F3194D9-527A-47E4-9380-E1881C2FCA8D}" srcOrd="0" destOrd="0" presId="urn:microsoft.com/office/officeart/2008/layout/VerticalCurvedList"/>
    <dgm:cxn modelId="{382D24C6-189A-4A21-B493-08629C467F2C}" type="presParOf" srcId="{6D1843E3-7F8A-471A-BBFA-8A9287362AF2}" destId="{E3315FEC-DDE6-46A7-8E03-50AC07794CEF}" srcOrd="7" destOrd="0" presId="urn:microsoft.com/office/officeart/2008/layout/VerticalCurvedList"/>
    <dgm:cxn modelId="{6D33AD9B-4BAE-4099-A8FA-D7991FB0FBB8}" type="presParOf" srcId="{6D1843E3-7F8A-471A-BBFA-8A9287362AF2}" destId="{075C11BD-ED7B-488E-A82D-5B158F77C6E6}" srcOrd="8" destOrd="0" presId="urn:microsoft.com/office/officeart/2008/layout/VerticalCurvedList"/>
    <dgm:cxn modelId="{2120BEAF-AAC0-421E-83B3-DDB4AF169D09}" type="presParOf" srcId="{075C11BD-ED7B-488E-A82D-5B158F77C6E6}" destId="{2AFC3AB6-681E-406C-A90F-9D26E33AB62A}" srcOrd="0" destOrd="0" presId="urn:microsoft.com/office/officeart/2008/layout/VerticalCurvedList"/>
    <dgm:cxn modelId="{6FF3211B-E00F-4FB8-9017-E9061F094C93}" type="presParOf" srcId="{6D1843E3-7F8A-471A-BBFA-8A9287362AF2}" destId="{104715A3-9532-4C9A-8388-26403EFAFEA6}" srcOrd="9" destOrd="0" presId="urn:microsoft.com/office/officeart/2008/layout/VerticalCurvedList"/>
    <dgm:cxn modelId="{4C2C02A6-E6A2-4946-9B87-2744B99B0AA7}" type="presParOf" srcId="{6D1843E3-7F8A-471A-BBFA-8A9287362AF2}" destId="{C82D3DE8-DE95-4168-AFFD-33C5192112CA}" srcOrd="10" destOrd="0" presId="urn:microsoft.com/office/officeart/2008/layout/VerticalCurvedList"/>
    <dgm:cxn modelId="{CE544203-FAD1-405D-B1A5-5C7F5F6C0E62}" type="presParOf" srcId="{C82D3DE8-DE95-4168-AFFD-33C5192112CA}" destId="{372A6881-3B4A-4758-9CDF-E7C844E6F229}" srcOrd="0" destOrd="0" presId="urn:microsoft.com/office/officeart/2008/layout/VerticalCurvedList"/>
    <dgm:cxn modelId="{8EF2E11D-C2EB-44CC-BBCC-44AFFA270A7F}" type="presParOf" srcId="{6D1843E3-7F8A-471A-BBFA-8A9287362AF2}" destId="{1EA28DFE-2BEA-4016-8454-1A730CD23C60}" srcOrd="11" destOrd="0" presId="urn:microsoft.com/office/officeart/2008/layout/VerticalCurvedList"/>
    <dgm:cxn modelId="{4167A1E7-4A06-42BC-B25A-69B7C6E2C0EF}" type="presParOf" srcId="{6D1843E3-7F8A-471A-BBFA-8A9287362AF2}" destId="{1B6E1FD8-E90C-4CA3-B01E-5183550128F0}" srcOrd="12" destOrd="0" presId="urn:microsoft.com/office/officeart/2008/layout/VerticalCurvedList"/>
    <dgm:cxn modelId="{89D62533-CD4A-4CEC-97FB-79C98A989809}" type="presParOf" srcId="{1B6E1FD8-E90C-4CA3-B01E-5183550128F0}" destId="{95E53DA4-25D6-4395-AF91-87E3DCED80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B83E-92DB-4412-81B8-C61EDF0B5CE5}">
      <dsp:nvSpPr>
        <dsp:cNvPr id="0" name=""/>
        <dsp:cNvSpPr/>
      </dsp:nvSpPr>
      <dsp:spPr>
        <a:xfrm>
          <a:off x="-9009565" y="-1376142"/>
          <a:ext cx="10721715" cy="10721715"/>
        </a:xfrm>
        <a:prstGeom prst="blockArc">
          <a:avLst>
            <a:gd name="adj1" fmla="val 18900000"/>
            <a:gd name="adj2" fmla="val 2700000"/>
            <a:gd name="adj3" fmla="val 201"/>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389F8-A64D-4981-AEB7-C722D6426A0C}">
      <dsp:nvSpPr>
        <dsp:cNvPr id="0" name=""/>
        <dsp:cNvSpPr/>
      </dsp:nvSpPr>
      <dsp:spPr>
        <a:xfrm>
          <a:off x="637952" y="352481"/>
          <a:ext cx="9034739" cy="973399"/>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Décider et s’organiser (direction, PCME, service qualité, encadrement)</a:t>
          </a:r>
        </a:p>
        <a:p>
          <a:pPr marL="114300" lvl="1" indent="-114300" algn="l" defTabSz="622300">
            <a:lnSpc>
              <a:spcPct val="90000"/>
            </a:lnSpc>
            <a:spcBef>
              <a:spcPct val="0"/>
            </a:spcBef>
            <a:spcAft>
              <a:spcPct val="15000"/>
            </a:spcAft>
            <a:buChar char="•"/>
          </a:pPr>
          <a:r>
            <a:rPr lang="fr-FR" sz="1400" kern="1200" dirty="0"/>
            <a:t>Valider institutionnellement l’engagement dans la réalisation du baromètre</a:t>
          </a:r>
        </a:p>
        <a:p>
          <a:pPr marL="114300" lvl="1" indent="-114300" algn="l" defTabSz="622300">
            <a:lnSpc>
              <a:spcPct val="90000"/>
            </a:lnSpc>
            <a:spcBef>
              <a:spcPct val="0"/>
            </a:spcBef>
            <a:spcAft>
              <a:spcPct val="15000"/>
            </a:spcAft>
            <a:buChar char="•"/>
          </a:pPr>
          <a:r>
            <a:rPr lang="fr-FR" sz="1400" kern="1200" dirty="0"/>
            <a:t>Définir les unités de soins concernées et choisir la période (dates début/fin)</a:t>
          </a:r>
        </a:p>
        <a:p>
          <a:pPr marL="114300" lvl="1" indent="-114300" algn="l" defTabSz="622300">
            <a:lnSpc>
              <a:spcPct val="90000"/>
            </a:lnSpc>
            <a:spcBef>
              <a:spcPct val="0"/>
            </a:spcBef>
            <a:spcAft>
              <a:spcPct val="15000"/>
            </a:spcAft>
            <a:buChar char="•"/>
          </a:pPr>
          <a:r>
            <a:rPr lang="fr-FR" sz="1400" kern="1200" dirty="0"/>
            <a:t>Identifier un pilote/animateur du baromètre (interlocuteur de la STARAQS)</a:t>
          </a:r>
        </a:p>
      </dsp:txBody>
      <dsp:txXfrm>
        <a:off x="637952" y="352481"/>
        <a:ext cx="9034739" cy="973399"/>
      </dsp:txXfrm>
    </dsp:sp>
    <dsp:sp modelId="{CEFF6DBC-DDA0-4E0C-9D52-BD6828400584}">
      <dsp:nvSpPr>
        <dsp:cNvPr id="0" name=""/>
        <dsp:cNvSpPr/>
      </dsp:nvSpPr>
      <dsp:spPr>
        <a:xfrm>
          <a:off x="113564" y="314792"/>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67257F-5E4D-45E7-B8E4-1B5328098A07}">
      <dsp:nvSpPr>
        <dsp:cNvPr id="0" name=""/>
        <dsp:cNvSpPr/>
      </dsp:nvSpPr>
      <dsp:spPr>
        <a:xfrm>
          <a:off x="1324434" y="1610380"/>
          <a:ext cx="8344586" cy="712170"/>
        </a:xfrm>
        <a:prstGeom prst="rect">
          <a:avLst/>
        </a:prstGeom>
        <a:gradFill rotWithShape="0">
          <a:gsLst>
            <a:gs pos="0">
              <a:schemeClr val="accent1">
                <a:shade val="80000"/>
                <a:hueOff val="49920"/>
                <a:satOff val="-800"/>
                <a:lumOff val="5865"/>
                <a:alphaOff val="0"/>
                <a:lumMod val="110000"/>
                <a:satMod val="105000"/>
                <a:tint val="67000"/>
              </a:schemeClr>
            </a:gs>
            <a:gs pos="50000">
              <a:schemeClr val="accent1">
                <a:shade val="80000"/>
                <a:hueOff val="49920"/>
                <a:satOff val="-800"/>
                <a:lumOff val="5865"/>
                <a:alphaOff val="0"/>
                <a:lumMod val="105000"/>
                <a:satMod val="103000"/>
                <a:tint val="73000"/>
              </a:schemeClr>
            </a:gs>
            <a:gs pos="100000">
              <a:schemeClr val="accent1">
                <a:shade val="80000"/>
                <a:hueOff val="49920"/>
                <a:satOff val="-800"/>
                <a:lumOff val="58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Informer les personnes concernées (l’animateur)</a:t>
          </a:r>
        </a:p>
        <a:p>
          <a:pPr marL="114300" lvl="1" indent="-114300" algn="l" defTabSz="622300">
            <a:lnSpc>
              <a:spcPct val="90000"/>
            </a:lnSpc>
            <a:spcBef>
              <a:spcPct val="0"/>
            </a:spcBef>
            <a:spcAft>
              <a:spcPct val="15000"/>
            </a:spcAft>
            <a:buChar char="•"/>
          </a:pPr>
          <a:r>
            <a:rPr lang="fr-FR" sz="1400" kern="1200" dirty="0"/>
            <a:t>Adapter les documents types pour informer les professionnels de l’intérêt de mesurer la culture qualité et sécurité des soins dans les unités concernées et des modalités de réalisation du baromètre </a:t>
          </a:r>
        </a:p>
      </dsp:txBody>
      <dsp:txXfrm>
        <a:off x="1324434" y="1610380"/>
        <a:ext cx="8344586" cy="712170"/>
      </dsp:txXfrm>
    </dsp:sp>
    <dsp:sp modelId="{A2F3AF46-5B5D-4E92-B8A0-CFD37F383AC3}">
      <dsp:nvSpPr>
        <dsp:cNvPr id="0" name=""/>
        <dsp:cNvSpPr/>
      </dsp:nvSpPr>
      <dsp:spPr>
        <a:xfrm>
          <a:off x="681796" y="1527449"/>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49920"/>
              <a:satOff val="-800"/>
              <a:lumOff val="58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1C557C-DF92-41A2-821F-3FF236F396F5}">
      <dsp:nvSpPr>
        <dsp:cNvPr id="0" name=""/>
        <dsp:cNvSpPr/>
      </dsp:nvSpPr>
      <dsp:spPr>
        <a:xfrm>
          <a:off x="1589097" y="2730088"/>
          <a:ext cx="8028997" cy="531276"/>
        </a:xfrm>
        <a:prstGeom prst="rect">
          <a:avLst/>
        </a:prstGeom>
        <a:gradFill rotWithShape="0">
          <a:gsLst>
            <a:gs pos="0">
              <a:schemeClr val="accent1">
                <a:shade val="80000"/>
                <a:hueOff val="99840"/>
                <a:satOff val="-1600"/>
                <a:lumOff val="11731"/>
                <a:alphaOff val="0"/>
                <a:lumMod val="110000"/>
                <a:satMod val="105000"/>
                <a:tint val="67000"/>
              </a:schemeClr>
            </a:gs>
            <a:gs pos="50000">
              <a:schemeClr val="accent1">
                <a:shade val="80000"/>
                <a:hueOff val="99840"/>
                <a:satOff val="-1600"/>
                <a:lumOff val="11731"/>
                <a:alphaOff val="0"/>
                <a:lumMod val="105000"/>
                <a:satMod val="103000"/>
                <a:tint val="73000"/>
              </a:schemeClr>
            </a:gs>
            <a:gs pos="100000">
              <a:schemeClr val="accent1">
                <a:shade val="80000"/>
                <a:hueOff val="99840"/>
                <a:satOff val="-1600"/>
                <a:lumOff val="117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Remplir le questionnaire du baromètre (tous les professionnels)</a:t>
          </a:r>
        </a:p>
        <a:p>
          <a:pPr marL="114300" lvl="1" indent="-114300" algn="l" defTabSz="622300">
            <a:lnSpc>
              <a:spcPct val="90000"/>
            </a:lnSpc>
            <a:spcBef>
              <a:spcPct val="0"/>
            </a:spcBef>
            <a:spcAft>
              <a:spcPct val="15000"/>
            </a:spcAft>
            <a:buChar char="•"/>
          </a:pPr>
          <a:r>
            <a:rPr lang="fr-FR" sz="1400" kern="1200" dirty="0"/>
            <a:t>L’animateur suit le nb de questionnaires remplis par les différentes fonctions, relance éventuelle</a:t>
          </a:r>
        </a:p>
      </dsp:txBody>
      <dsp:txXfrm>
        <a:off x="1589097" y="2730088"/>
        <a:ext cx="8028997" cy="531276"/>
      </dsp:txXfrm>
    </dsp:sp>
    <dsp:sp modelId="{4F3194D9-527A-47E4-9380-E1881C2FCA8D}">
      <dsp:nvSpPr>
        <dsp:cNvPr id="0" name=""/>
        <dsp:cNvSpPr/>
      </dsp:nvSpPr>
      <dsp:spPr>
        <a:xfrm>
          <a:off x="1074523" y="2639297"/>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99840"/>
              <a:satOff val="-1600"/>
              <a:lumOff val="11731"/>
              <a:alphaOff val="0"/>
            </a:schemeClr>
          </a:solidFill>
          <a:prstDash val="solid"/>
          <a:miter lim="800000"/>
        </a:ln>
        <a:effectLst/>
      </dsp:spPr>
      <dsp:style>
        <a:lnRef idx="1">
          <a:scrgbClr r="0" g="0" b="0"/>
        </a:lnRef>
        <a:fillRef idx="2">
          <a:scrgbClr r="0" g="0" b="0"/>
        </a:fillRef>
        <a:effectRef idx="0">
          <a:scrgbClr r="0" g="0" b="0"/>
        </a:effectRef>
        <a:fontRef idx="minor"/>
      </dsp:style>
    </dsp:sp>
    <dsp:sp modelId="{E3315FEC-DDE6-46A7-8E03-50AC07794CEF}">
      <dsp:nvSpPr>
        <dsp:cNvPr id="0" name=""/>
        <dsp:cNvSpPr/>
      </dsp:nvSpPr>
      <dsp:spPr>
        <a:xfrm>
          <a:off x="1589097" y="3842039"/>
          <a:ext cx="8028997" cy="1041678"/>
        </a:xfrm>
        <a:prstGeom prst="rect">
          <a:avLst/>
        </a:prstGeom>
        <a:gradFill rotWithShape="0">
          <a:gsLst>
            <a:gs pos="0">
              <a:schemeClr val="accent1">
                <a:shade val="80000"/>
                <a:hueOff val="149760"/>
                <a:satOff val="-2401"/>
                <a:lumOff val="17596"/>
                <a:alphaOff val="0"/>
                <a:lumMod val="110000"/>
                <a:satMod val="105000"/>
                <a:tint val="67000"/>
              </a:schemeClr>
            </a:gs>
            <a:gs pos="50000">
              <a:schemeClr val="accent1">
                <a:shade val="80000"/>
                <a:hueOff val="149760"/>
                <a:satOff val="-2401"/>
                <a:lumOff val="17596"/>
                <a:alphaOff val="0"/>
                <a:lumMod val="105000"/>
                <a:satMod val="103000"/>
                <a:tint val="73000"/>
              </a:schemeClr>
            </a:gs>
            <a:gs pos="100000">
              <a:schemeClr val="accent1">
                <a:shade val="80000"/>
                <a:hueOff val="149760"/>
                <a:satOff val="-2401"/>
                <a:lumOff val="175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Etudier les premiers résultats du baromètre (l’animateur)</a:t>
          </a:r>
        </a:p>
        <a:p>
          <a:pPr marL="114300" lvl="1" indent="-114300" algn="l" defTabSz="622300">
            <a:lnSpc>
              <a:spcPct val="90000"/>
            </a:lnSpc>
            <a:spcBef>
              <a:spcPct val="0"/>
            </a:spcBef>
            <a:spcAft>
              <a:spcPct val="15000"/>
            </a:spcAft>
            <a:buChar char="•"/>
          </a:pPr>
          <a:r>
            <a:rPr lang="fr-FR" sz="1400" b="0" kern="120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sp:txBody>
      <dsp:txXfrm>
        <a:off x="1589097" y="3842039"/>
        <a:ext cx="8028997" cy="1041678"/>
      </dsp:txXfrm>
    </dsp:sp>
    <dsp:sp modelId="{2AFC3AB6-681E-406C-A90F-9D26E33AB62A}">
      <dsp:nvSpPr>
        <dsp:cNvPr id="0" name=""/>
        <dsp:cNvSpPr/>
      </dsp:nvSpPr>
      <dsp:spPr>
        <a:xfrm>
          <a:off x="1119306" y="383005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49760"/>
              <a:satOff val="-2401"/>
              <a:lumOff val="17596"/>
              <a:alphaOff val="0"/>
            </a:schemeClr>
          </a:solidFill>
          <a:prstDash val="solid"/>
          <a:miter lim="800000"/>
        </a:ln>
        <a:effectLst/>
      </dsp:spPr>
      <dsp:style>
        <a:lnRef idx="1">
          <a:scrgbClr r="0" g="0" b="0"/>
        </a:lnRef>
        <a:fillRef idx="2">
          <a:scrgbClr r="0" g="0" b="0"/>
        </a:fillRef>
        <a:effectRef idx="0">
          <a:scrgbClr r="0" g="0" b="0"/>
        </a:effectRef>
        <a:fontRef idx="minor"/>
      </dsp:style>
    </dsp:sp>
    <dsp:sp modelId="{104715A3-9532-4C9A-8388-26403EFAFEA6}">
      <dsp:nvSpPr>
        <dsp:cNvPr id="0" name=""/>
        <dsp:cNvSpPr/>
      </dsp:nvSpPr>
      <dsp:spPr>
        <a:xfrm>
          <a:off x="1324434" y="5162836"/>
          <a:ext cx="8344586" cy="839021"/>
        </a:xfrm>
        <a:prstGeom prst="rect">
          <a:avLst/>
        </a:prstGeom>
        <a:gradFill rotWithShape="0">
          <a:gsLst>
            <a:gs pos="0">
              <a:schemeClr val="accent1">
                <a:shade val="80000"/>
                <a:hueOff val="199679"/>
                <a:satOff val="-3201"/>
                <a:lumOff val="23462"/>
                <a:alphaOff val="0"/>
                <a:lumMod val="110000"/>
                <a:satMod val="105000"/>
                <a:tint val="67000"/>
              </a:schemeClr>
            </a:gs>
            <a:gs pos="50000">
              <a:schemeClr val="accent1">
                <a:shade val="80000"/>
                <a:hueOff val="199679"/>
                <a:satOff val="-3201"/>
                <a:lumOff val="23462"/>
                <a:alphaOff val="0"/>
                <a:lumMod val="105000"/>
                <a:satMod val="103000"/>
                <a:tint val="73000"/>
              </a:schemeClr>
            </a:gs>
            <a:gs pos="100000">
              <a:schemeClr val="accent1">
                <a:shade val="80000"/>
                <a:hueOff val="199679"/>
                <a:satOff val="-3201"/>
                <a:lumOff val="234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Organiser et animer une réunion d’équipe pluridisciplinaire (l’animateur)</a:t>
          </a:r>
        </a:p>
        <a:p>
          <a:pPr marL="114300" lvl="1" indent="-114300" algn="l" defTabSz="622300">
            <a:lnSpc>
              <a:spcPct val="90000"/>
            </a:lnSpc>
            <a:spcBef>
              <a:spcPct val="0"/>
            </a:spcBef>
            <a:spcAft>
              <a:spcPct val="15000"/>
            </a:spcAft>
            <a:buChar char="•"/>
          </a:pPr>
          <a:r>
            <a:rPr lang="fr-FR" sz="1400" kern="1200" dirty="0"/>
            <a:t>Convier des représentants des différentes catégories professionnelles à une réunion de 2h</a:t>
          </a:r>
        </a:p>
        <a:p>
          <a:pPr marL="114300" lvl="1" indent="-114300" algn="l" defTabSz="622300">
            <a:lnSpc>
              <a:spcPct val="90000"/>
            </a:lnSpc>
            <a:spcBef>
              <a:spcPct val="0"/>
            </a:spcBef>
            <a:spcAft>
              <a:spcPct val="15000"/>
            </a:spcAft>
            <a:buChar char="•"/>
          </a:pPr>
          <a:r>
            <a:rPr lang="fr-FR" sz="1400" kern="1200" dirty="0"/>
            <a:t>Discuter en séance des résultats de chaque question et retenir collectivement les actions et priorités</a:t>
          </a:r>
        </a:p>
      </dsp:txBody>
      <dsp:txXfrm>
        <a:off x="1324434" y="5162836"/>
        <a:ext cx="8344586" cy="839021"/>
      </dsp:txXfrm>
    </dsp:sp>
    <dsp:sp modelId="{372A6881-3B4A-4758-9CDF-E7C844E6F229}">
      <dsp:nvSpPr>
        <dsp:cNvPr id="0" name=""/>
        <dsp:cNvSpPr/>
      </dsp:nvSpPr>
      <dsp:spPr>
        <a:xfrm>
          <a:off x="925637" y="500578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99679"/>
              <a:satOff val="-3201"/>
              <a:lumOff val="2346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EA28DFE-2BEA-4016-8454-1A730CD23C60}">
      <dsp:nvSpPr>
        <dsp:cNvPr id="0" name=""/>
        <dsp:cNvSpPr/>
      </dsp:nvSpPr>
      <dsp:spPr>
        <a:xfrm>
          <a:off x="907143" y="6175992"/>
          <a:ext cx="8748248" cy="522299"/>
        </a:xfrm>
        <a:prstGeom prst="rect">
          <a:avLst/>
        </a:prstGeom>
        <a:gradFill rotWithShape="0">
          <a:gsLst>
            <a:gs pos="0">
              <a:schemeClr val="accent1">
                <a:shade val="80000"/>
                <a:hueOff val="249599"/>
                <a:satOff val="-4001"/>
                <a:lumOff val="29327"/>
                <a:alphaOff val="0"/>
                <a:lumMod val="110000"/>
                <a:satMod val="105000"/>
                <a:tint val="67000"/>
              </a:schemeClr>
            </a:gs>
            <a:gs pos="50000">
              <a:schemeClr val="accent1">
                <a:shade val="80000"/>
                <a:hueOff val="249599"/>
                <a:satOff val="-4001"/>
                <a:lumOff val="29327"/>
                <a:alphaOff val="0"/>
                <a:lumMod val="105000"/>
                <a:satMod val="103000"/>
                <a:tint val="73000"/>
              </a:schemeClr>
            </a:gs>
            <a:gs pos="100000">
              <a:schemeClr val="accent1">
                <a:shade val="80000"/>
                <a:hueOff val="249599"/>
                <a:satOff val="-4001"/>
                <a:lumOff val="293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Prioriser et valider un plan d’action (animateur, direction, PCME, qualité, encadrement)</a:t>
          </a:r>
        </a:p>
        <a:p>
          <a:pPr marL="114300" lvl="1" indent="-114300" algn="l" defTabSz="622300">
            <a:lnSpc>
              <a:spcPct val="90000"/>
            </a:lnSpc>
            <a:spcBef>
              <a:spcPct val="0"/>
            </a:spcBef>
            <a:spcAft>
              <a:spcPct val="15000"/>
            </a:spcAft>
            <a:buChar char="•"/>
          </a:pPr>
          <a:r>
            <a:rPr lang="fr-FR" sz="1400" kern="1200" dirty="0"/>
            <a:t>L’animateur transmet les actions prioritaires retenues sur les thématiques pour intégration dans le PAQSS</a:t>
          </a:r>
        </a:p>
      </dsp:txBody>
      <dsp:txXfrm>
        <a:off x="907143" y="6175992"/>
        <a:ext cx="8748248" cy="522299"/>
      </dsp:txXfrm>
    </dsp:sp>
    <dsp:sp modelId="{95E53DA4-25D6-4395-AF91-87E3DCED80EF}">
      <dsp:nvSpPr>
        <dsp:cNvPr id="0" name=""/>
        <dsp:cNvSpPr/>
      </dsp:nvSpPr>
      <dsp:spPr>
        <a:xfrm>
          <a:off x="482901" y="6075505"/>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249599"/>
              <a:satOff val="-4001"/>
              <a:lumOff val="29327"/>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B651C5-239C-481D-B679-C1853F3D7869}" type="datetime1">
              <a:rPr lang="fr-FR" smtClean="0"/>
              <a:t>08/06/2026</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3F468-A24C-40BA-9BA0-927B9D8CEF08}" type="datetime1">
              <a:rPr lang="fr-FR" smtClean="0"/>
              <a:pPr/>
              <a:t>08/06/2026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fr-FR" noProof="0" smtClean="0"/>
              <a:t>‹N°›</a:t>
            </a:fld>
            <a:endParaRPr lang="fr-FR"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a:t>
            </a:fld>
            <a:endParaRPr lang="fr-FR"/>
          </a:p>
        </p:txBody>
      </p:sp>
    </p:spTree>
    <p:extLst>
      <p:ext uri="{BB962C8B-B14F-4D97-AF65-F5344CB8AC3E}">
        <p14:creationId xmlns:p14="http://schemas.microsoft.com/office/powerpoint/2010/main" val="29522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EC83-4A75-F11B-ECF6-6C122C43E1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7852D1-2B38-40D8-99FF-5C6A403C46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938BB2-6659-B8FE-72BC-B9E47538202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DE45B-AF3D-AA32-97B1-6E1306517C96}"/>
              </a:ext>
            </a:extLst>
          </p:cNvPr>
          <p:cNvSpPr>
            <a:spLocks noGrp="1"/>
          </p:cNvSpPr>
          <p:nvPr>
            <p:ph type="sldNum" sz="quarter" idx="10"/>
          </p:nvPr>
        </p:nvSpPr>
        <p:spPr/>
        <p:txBody>
          <a:bodyPr/>
          <a:lstStyle/>
          <a:p>
            <a:pPr rtl="0"/>
            <a:fld id="{8530193B-564F-4854-8A52-728F3FB19C85}" type="slidenum">
              <a:rPr lang="fr-FR" smtClean="0"/>
              <a:t>11</a:t>
            </a:fld>
            <a:endParaRPr lang="fr-FR"/>
          </a:p>
        </p:txBody>
      </p:sp>
    </p:spTree>
    <p:extLst>
      <p:ext uri="{BB962C8B-B14F-4D97-AF65-F5344CB8AC3E}">
        <p14:creationId xmlns:p14="http://schemas.microsoft.com/office/powerpoint/2010/main" val="259836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8A32-E2C2-611F-460B-463CE6A95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E7850-37FB-CA4E-2E52-3F8B8F2D01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8D034D-D966-AD6E-4FD7-430D47F065B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DD8BB9-FC58-58E9-089E-55B5518B318F}"/>
              </a:ext>
            </a:extLst>
          </p:cNvPr>
          <p:cNvSpPr>
            <a:spLocks noGrp="1"/>
          </p:cNvSpPr>
          <p:nvPr>
            <p:ph type="sldNum" sz="quarter" idx="10"/>
          </p:nvPr>
        </p:nvSpPr>
        <p:spPr/>
        <p:txBody>
          <a:bodyPr/>
          <a:lstStyle/>
          <a:p>
            <a:pPr rtl="0"/>
            <a:fld id="{8530193B-564F-4854-8A52-728F3FB19C85}" type="slidenum">
              <a:rPr lang="fr-FR" smtClean="0"/>
              <a:t>12</a:t>
            </a:fld>
            <a:endParaRPr lang="fr-FR"/>
          </a:p>
        </p:txBody>
      </p:sp>
    </p:spTree>
    <p:extLst>
      <p:ext uri="{BB962C8B-B14F-4D97-AF65-F5344CB8AC3E}">
        <p14:creationId xmlns:p14="http://schemas.microsoft.com/office/powerpoint/2010/main" val="327074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51C9-D639-86B5-F018-879C1E312A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A461D6-6FB6-CE12-12EB-DA176FD1E3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22D1D5-0FE4-6A47-E3A0-562487C3738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058C4-A7D4-2807-F59B-E7E350373BAD}"/>
              </a:ext>
            </a:extLst>
          </p:cNvPr>
          <p:cNvSpPr>
            <a:spLocks noGrp="1"/>
          </p:cNvSpPr>
          <p:nvPr>
            <p:ph type="sldNum" sz="quarter" idx="10"/>
          </p:nvPr>
        </p:nvSpPr>
        <p:spPr/>
        <p:txBody>
          <a:bodyPr/>
          <a:lstStyle/>
          <a:p>
            <a:pPr rtl="0"/>
            <a:fld id="{8530193B-564F-4854-8A52-728F3FB19C85}" type="slidenum">
              <a:rPr lang="fr-FR" smtClean="0"/>
              <a:t>13</a:t>
            </a:fld>
            <a:endParaRPr lang="fr-FR"/>
          </a:p>
        </p:txBody>
      </p:sp>
    </p:spTree>
    <p:extLst>
      <p:ext uri="{BB962C8B-B14F-4D97-AF65-F5344CB8AC3E}">
        <p14:creationId xmlns:p14="http://schemas.microsoft.com/office/powerpoint/2010/main" val="290554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40C9-B5A9-1807-3784-67103BCA96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3709C3-9657-771A-F323-1159B9C9D56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9E3637E-2E26-FB8B-3439-13DA81EE15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AFBDA8D-E0E7-785C-A38B-40AB72EA96F2}"/>
              </a:ext>
            </a:extLst>
          </p:cNvPr>
          <p:cNvSpPr>
            <a:spLocks noGrp="1"/>
          </p:cNvSpPr>
          <p:nvPr>
            <p:ph type="sldNum" sz="quarter" idx="10"/>
          </p:nvPr>
        </p:nvSpPr>
        <p:spPr/>
        <p:txBody>
          <a:bodyPr/>
          <a:lstStyle/>
          <a:p>
            <a:pPr rtl="0"/>
            <a:fld id="{8530193B-564F-4854-8A52-728F3FB19C85}" type="slidenum">
              <a:rPr lang="fr-FR" smtClean="0"/>
              <a:t>14</a:t>
            </a:fld>
            <a:endParaRPr lang="fr-FR"/>
          </a:p>
        </p:txBody>
      </p:sp>
    </p:spTree>
    <p:extLst>
      <p:ext uri="{BB962C8B-B14F-4D97-AF65-F5344CB8AC3E}">
        <p14:creationId xmlns:p14="http://schemas.microsoft.com/office/powerpoint/2010/main" val="11207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B7D-903A-C64A-8ED2-317BCAC07E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66BBA-7D05-64B4-36B7-A40AD0153E6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F65321-A172-3B59-419C-963663E11A2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4CD46-2D74-0D45-8A3B-F386E1BE2550}"/>
              </a:ext>
            </a:extLst>
          </p:cNvPr>
          <p:cNvSpPr>
            <a:spLocks noGrp="1"/>
          </p:cNvSpPr>
          <p:nvPr>
            <p:ph type="sldNum" sz="quarter" idx="10"/>
          </p:nvPr>
        </p:nvSpPr>
        <p:spPr/>
        <p:txBody>
          <a:bodyPr/>
          <a:lstStyle/>
          <a:p>
            <a:pPr rtl="0"/>
            <a:fld id="{8530193B-564F-4854-8A52-728F3FB19C85}" type="slidenum">
              <a:rPr lang="fr-FR" smtClean="0"/>
              <a:t>15</a:t>
            </a:fld>
            <a:endParaRPr lang="fr-FR"/>
          </a:p>
        </p:txBody>
      </p:sp>
    </p:spTree>
    <p:extLst>
      <p:ext uri="{BB962C8B-B14F-4D97-AF65-F5344CB8AC3E}">
        <p14:creationId xmlns:p14="http://schemas.microsoft.com/office/powerpoint/2010/main" val="290595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B7D-903A-C64A-8ED2-317BCAC07E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66BBA-7D05-64B4-36B7-A40AD0153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65321-A172-3B59-419C-963663E11A2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4CD46-2D74-0D45-8A3B-F386E1BE2550}"/>
              </a:ext>
            </a:extLst>
          </p:cNvPr>
          <p:cNvSpPr>
            <a:spLocks noGrp="1"/>
          </p:cNvSpPr>
          <p:nvPr>
            <p:ph type="sldNum" sz="quarter" idx="10"/>
          </p:nvPr>
        </p:nvSpPr>
        <p:spPr/>
        <p:txBody>
          <a:bodyPr/>
          <a:lstStyle/>
          <a:p>
            <a:pPr rtl="0"/>
            <a:fld id="{8530193B-564F-4854-8A52-728F3FB19C85}" type="slidenum">
              <a:rPr lang="fr-FR" smtClean="0"/>
              <a:t>16</a:t>
            </a:fld>
            <a:endParaRPr lang="fr-FR"/>
          </a:p>
        </p:txBody>
      </p:sp>
    </p:spTree>
    <p:extLst>
      <p:ext uri="{BB962C8B-B14F-4D97-AF65-F5344CB8AC3E}">
        <p14:creationId xmlns:p14="http://schemas.microsoft.com/office/powerpoint/2010/main" val="290595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727B-4178-36EF-6A43-B77430D8E8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F7164E-0F67-312C-8DD2-EC467AC7C1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9FC366-C4EA-407A-D2B2-9836AD70203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DE8F85-BC40-D7C6-A950-73D0C0D84E1C}"/>
              </a:ext>
            </a:extLst>
          </p:cNvPr>
          <p:cNvSpPr>
            <a:spLocks noGrp="1"/>
          </p:cNvSpPr>
          <p:nvPr>
            <p:ph type="sldNum" sz="quarter" idx="10"/>
          </p:nvPr>
        </p:nvSpPr>
        <p:spPr/>
        <p:txBody>
          <a:bodyPr/>
          <a:lstStyle/>
          <a:p>
            <a:pPr rtl="0"/>
            <a:fld id="{8530193B-564F-4854-8A52-728F3FB19C85}" type="slidenum">
              <a:rPr lang="fr-FR" smtClean="0"/>
              <a:t>17</a:t>
            </a:fld>
            <a:endParaRPr lang="fr-FR"/>
          </a:p>
        </p:txBody>
      </p:sp>
    </p:spTree>
    <p:extLst>
      <p:ext uri="{BB962C8B-B14F-4D97-AF65-F5344CB8AC3E}">
        <p14:creationId xmlns:p14="http://schemas.microsoft.com/office/powerpoint/2010/main" val="58356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727B-4178-36EF-6A43-B77430D8E8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F7164E-0F67-312C-8DD2-EC467AC7C18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A9FC366-C4EA-407A-D2B2-9836AD70203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DE8F85-BC40-D7C6-A950-73D0C0D84E1C}"/>
              </a:ext>
            </a:extLst>
          </p:cNvPr>
          <p:cNvSpPr>
            <a:spLocks noGrp="1"/>
          </p:cNvSpPr>
          <p:nvPr>
            <p:ph type="sldNum" sz="quarter" idx="10"/>
          </p:nvPr>
        </p:nvSpPr>
        <p:spPr/>
        <p:txBody>
          <a:bodyPr/>
          <a:lstStyle/>
          <a:p>
            <a:pPr rtl="0"/>
            <a:fld id="{8530193B-564F-4854-8A52-728F3FB19C85}" type="slidenum">
              <a:rPr lang="fr-FR" smtClean="0"/>
              <a:t>18</a:t>
            </a:fld>
            <a:endParaRPr lang="fr-FR"/>
          </a:p>
        </p:txBody>
      </p:sp>
    </p:spTree>
    <p:extLst>
      <p:ext uri="{BB962C8B-B14F-4D97-AF65-F5344CB8AC3E}">
        <p14:creationId xmlns:p14="http://schemas.microsoft.com/office/powerpoint/2010/main" val="583569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C3DE-12F5-013D-BF8D-A539F8E1A5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08A52-98B4-4C53-B561-8454BEA0DF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699847-DF75-0E17-8842-044D34FF3CC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6C26D5B-9544-70C0-EBDE-782DF0C176B0}"/>
              </a:ext>
            </a:extLst>
          </p:cNvPr>
          <p:cNvSpPr>
            <a:spLocks noGrp="1"/>
          </p:cNvSpPr>
          <p:nvPr>
            <p:ph type="sldNum" sz="quarter" idx="10"/>
          </p:nvPr>
        </p:nvSpPr>
        <p:spPr/>
        <p:txBody>
          <a:bodyPr/>
          <a:lstStyle/>
          <a:p>
            <a:pPr rtl="0"/>
            <a:fld id="{8530193B-564F-4854-8A52-728F3FB19C85}" type="slidenum">
              <a:rPr lang="fr-FR" smtClean="0"/>
              <a:t>19</a:t>
            </a:fld>
            <a:endParaRPr lang="fr-FR"/>
          </a:p>
        </p:txBody>
      </p:sp>
    </p:spTree>
    <p:extLst>
      <p:ext uri="{BB962C8B-B14F-4D97-AF65-F5344CB8AC3E}">
        <p14:creationId xmlns:p14="http://schemas.microsoft.com/office/powerpoint/2010/main" val="69621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E67D-3E65-5ED5-10D7-34A722A375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DCD9B7-7EDB-0ADE-D108-C76B67D17F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1BCE43-7C68-3FB9-3767-0E5257373AD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1926484-910B-F38D-FFA3-E99A6B10F031}"/>
              </a:ext>
            </a:extLst>
          </p:cNvPr>
          <p:cNvSpPr>
            <a:spLocks noGrp="1"/>
          </p:cNvSpPr>
          <p:nvPr>
            <p:ph type="sldNum" sz="quarter" idx="10"/>
          </p:nvPr>
        </p:nvSpPr>
        <p:spPr/>
        <p:txBody>
          <a:bodyPr/>
          <a:lstStyle/>
          <a:p>
            <a:pPr rtl="0"/>
            <a:fld id="{8530193B-564F-4854-8A52-728F3FB19C85}" type="slidenum">
              <a:rPr lang="fr-FR" smtClean="0"/>
              <a:t>20</a:t>
            </a:fld>
            <a:endParaRPr lang="fr-FR"/>
          </a:p>
        </p:txBody>
      </p:sp>
    </p:spTree>
    <p:extLst>
      <p:ext uri="{BB962C8B-B14F-4D97-AF65-F5344CB8AC3E}">
        <p14:creationId xmlns:p14="http://schemas.microsoft.com/office/powerpoint/2010/main" val="50534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4AAC-BE19-2B0C-F396-708C118AAB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412630-8AB5-3168-3AC0-64EA46C3353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BEF4C28-08AE-B29B-5739-89E957C30CB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FB263F-88E6-3B3F-B881-CE638E3A8D17}"/>
              </a:ext>
            </a:extLst>
          </p:cNvPr>
          <p:cNvSpPr>
            <a:spLocks noGrp="1"/>
          </p:cNvSpPr>
          <p:nvPr>
            <p:ph type="sldNum" sz="quarter" idx="10"/>
          </p:nvPr>
        </p:nvSpPr>
        <p:spPr/>
        <p:txBody>
          <a:bodyPr/>
          <a:lstStyle/>
          <a:p>
            <a:pPr rtl="0"/>
            <a:fld id="{8530193B-564F-4854-8A52-728F3FB19C85}" type="slidenum">
              <a:rPr lang="fr-FR" smtClean="0"/>
              <a:t>2</a:t>
            </a:fld>
            <a:endParaRPr lang="fr-FR"/>
          </a:p>
        </p:txBody>
      </p:sp>
    </p:spTree>
    <p:extLst>
      <p:ext uri="{BB962C8B-B14F-4D97-AF65-F5344CB8AC3E}">
        <p14:creationId xmlns:p14="http://schemas.microsoft.com/office/powerpoint/2010/main" val="1114692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E6CC-B8E3-4B7E-2E7E-80B1AF9A52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DBAF6D-4BBE-FFC7-F603-C896D01734C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261F194-E773-DFF7-4BE8-B2115FF91B3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7E9446E-1793-4994-E075-3F4065A49969}"/>
              </a:ext>
            </a:extLst>
          </p:cNvPr>
          <p:cNvSpPr>
            <a:spLocks noGrp="1"/>
          </p:cNvSpPr>
          <p:nvPr>
            <p:ph type="sldNum" sz="quarter" idx="10"/>
          </p:nvPr>
        </p:nvSpPr>
        <p:spPr/>
        <p:txBody>
          <a:bodyPr/>
          <a:lstStyle/>
          <a:p>
            <a:pPr rtl="0"/>
            <a:fld id="{8530193B-564F-4854-8A52-728F3FB19C85}" type="slidenum">
              <a:rPr lang="fr-FR" smtClean="0"/>
              <a:t>21</a:t>
            </a:fld>
            <a:endParaRPr lang="fr-FR"/>
          </a:p>
        </p:txBody>
      </p:sp>
    </p:spTree>
    <p:extLst>
      <p:ext uri="{BB962C8B-B14F-4D97-AF65-F5344CB8AC3E}">
        <p14:creationId xmlns:p14="http://schemas.microsoft.com/office/powerpoint/2010/main" val="243406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F4F6-DBA3-96BD-DAAF-F8EC5B59B5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99A093-2A24-8DFB-2D33-1538121A5E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92E50C-B0EC-9593-66F4-6955E9012A5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03B40F7-0CD8-DF0C-32AB-C3716F8FCBFA}"/>
              </a:ext>
            </a:extLst>
          </p:cNvPr>
          <p:cNvSpPr>
            <a:spLocks noGrp="1"/>
          </p:cNvSpPr>
          <p:nvPr>
            <p:ph type="sldNum" sz="quarter" idx="10"/>
          </p:nvPr>
        </p:nvSpPr>
        <p:spPr/>
        <p:txBody>
          <a:bodyPr/>
          <a:lstStyle/>
          <a:p>
            <a:pPr rtl="0"/>
            <a:fld id="{8530193B-564F-4854-8A52-728F3FB19C85}" type="slidenum">
              <a:rPr lang="fr-FR" smtClean="0"/>
              <a:t>22</a:t>
            </a:fld>
            <a:endParaRPr lang="fr-FR"/>
          </a:p>
        </p:txBody>
      </p:sp>
    </p:spTree>
    <p:extLst>
      <p:ext uri="{BB962C8B-B14F-4D97-AF65-F5344CB8AC3E}">
        <p14:creationId xmlns:p14="http://schemas.microsoft.com/office/powerpoint/2010/main" val="357186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8015-A14C-3F61-B38C-6EDF72AF42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F37A59-F5D2-64CE-F0F8-1A9E21A605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55C087-291C-9895-EEE6-3968319E42C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5AAFE0A-8606-2400-84DC-3F2B744A16DC}"/>
              </a:ext>
            </a:extLst>
          </p:cNvPr>
          <p:cNvSpPr>
            <a:spLocks noGrp="1"/>
          </p:cNvSpPr>
          <p:nvPr>
            <p:ph type="sldNum" sz="quarter" idx="10"/>
          </p:nvPr>
        </p:nvSpPr>
        <p:spPr/>
        <p:txBody>
          <a:bodyPr/>
          <a:lstStyle/>
          <a:p>
            <a:pPr rtl="0"/>
            <a:fld id="{8530193B-564F-4854-8A52-728F3FB19C85}" type="slidenum">
              <a:rPr lang="fr-FR" smtClean="0"/>
              <a:t>23</a:t>
            </a:fld>
            <a:endParaRPr lang="fr-FR"/>
          </a:p>
        </p:txBody>
      </p:sp>
    </p:spTree>
    <p:extLst>
      <p:ext uri="{BB962C8B-B14F-4D97-AF65-F5344CB8AC3E}">
        <p14:creationId xmlns:p14="http://schemas.microsoft.com/office/powerpoint/2010/main" val="1970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CEE3-ECD5-9918-8C4A-6F273CA4D7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BB2567-1507-F030-BDB8-53E16EAABB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4745C1-B05B-1BC6-65B6-DED95C113EB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F2301E-26EB-52BD-53B2-169A12D7FC8C}"/>
              </a:ext>
            </a:extLst>
          </p:cNvPr>
          <p:cNvSpPr>
            <a:spLocks noGrp="1"/>
          </p:cNvSpPr>
          <p:nvPr>
            <p:ph type="sldNum" sz="quarter" idx="10"/>
          </p:nvPr>
        </p:nvSpPr>
        <p:spPr/>
        <p:txBody>
          <a:bodyPr/>
          <a:lstStyle/>
          <a:p>
            <a:pPr rtl="0"/>
            <a:fld id="{8530193B-564F-4854-8A52-728F3FB19C85}" type="slidenum">
              <a:rPr lang="fr-FR" smtClean="0"/>
              <a:t>24</a:t>
            </a:fld>
            <a:endParaRPr lang="fr-FR"/>
          </a:p>
        </p:txBody>
      </p:sp>
    </p:spTree>
    <p:extLst>
      <p:ext uri="{BB962C8B-B14F-4D97-AF65-F5344CB8AC3E}">
        <p14:creationId xmlns:p14="http://schemas.microsoft.com/office/powerpoint/2010/main" val="179200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7999-49B5-7D99-1011-7C5D039FC5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D3FDBC-F201-2494-D95B-8745EC6B32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1310F8-97D5-32AE-843E-BA0D3CCD83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2491F97-D1E4-54FD-094F-82D7A6B247AF}"/>
              </a:ext>
            </a:extLst>
          </p:cNvPr>
          <p:cNvSpPr>
            <a:spLocks noGrp="1"/>
          </p:cNvSpPr>
          <p:nvPr>
            <p:ph type="sldNum" sz="quarter" idx="10"/>
          </p:nvPr>
        </p:nvSpPr>
        <p:spPr/>
        <p:txBody>
          <a:bodyPr/>
          <a:lstStyle/>
          <a:p>
            <a:pPr rtl="0"/>
            <a:fld id="{8530193B-564F-4854-8A52-728F3FB19C85}" type="slidenum">
              <a:rPr lang="fr-FR" smtClean="0"/>
              <a:t>25</a:t>
            </a:fld>
            <a:endParaRPr lang="fr-FR"/>
          </a:p>
        </p:txBody>
      </p:sp>
    </p:spTree>
    <p:extLst>
      <p:ext uri="{BB962C8B-B14F-4D97-AF65-F5344CB8AC3E}">
        <p14:creationId xmlns:p14="http://schemas.microsoft.com/office/powerpoint/2010/main" val="162857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BAA3-EB75-71CF-D44C-57D48039D2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1DD440-8C9B-C110-467E-8DE71A36D2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DAD5CA-322D-C7CF-342F-CCD0850F096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D469EE4-DB8A-C012-5F31-2D451DF39476}"/>
              </a:ext>
            </a:extLst>
          </p:cNvPr>
          <p:cNvSpPr>
            <a:spLocks noGrp="1"/>
          </p:cNvSpPr>
          <p:nvPr>
            <p:ph type="sldNum" sz="quarter" idx="10"/>
          </p:nvPr>
        </p:nvSpPr>
        <p:spPr/>
        <p:txBody>
          <a:bodyPr/>
          <a:lstStyle/>
          <a:p>
            <a:pPr rtl="0"/>
            <a:fld id="{8530193B-564F-4854-8A52-728F3FB19C85}" type="slidenum">
              <a:rPr lang="fr-FR" smtClean="0"/>
              <a:t>26</a:t>
            </a:fld>
            <a:endParaRPr lang="fr-FR"/>
          </a:p>
        </p:txBody>
      </p:sp>
    </p:spTree>
    <p:extLst>
      <p:ext uri="{BB962C8B-B14F-4D97-AF65-F5344CB8AC3E}">
        <p14:creationId xmlns:p14="http://schemas.microsoft.com/office/powerpoint/2010/main" val="202516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51EA-567C-DDF8-B2C2-F3F12F26A4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C7F41B-058E-65F7-80C9-92B33CE230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9F0D91-E8C1-AF8D-2275-F98A138242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797E65-C470-98CC-1538-CC2E7AACDF17}"/>
              </a:ext>
            </a:extLst>
          </p:cNvPr>
          <p:cNvSpPr>
            <a:spLocks noGrp="1"/>
          </p:cNvSpPr>
          <p:nvPr>
            <p:ph type="sldNum" sz="quarter" idx="10"/>
          </p:nvPr>
        </p:nvSpPr>
        <p:spPr/>
        <p:txBody>
          <a:bodyPr/>
          <a:lstStyle/>
          <a:p>
            <a:pPr rtl="0"/>
            <a:fld id="{8530193B-564F-4854-8A52-728F3FB19C85}" type="slidenum">
              <a:rPr lang="fr-FR" smtClean="0"/>
              <a:t>27</a:t>
            </a:fld>
            <a:endParaRPr lang="fr-FR"/>
          </a:p>
        </p:txBody>
      </p:sp>
    </p:spTree>
    <p:extLst>
      <p:ext uri="{BB962C8B-B14F-4D97-AF65-F5344CB8AC3E}">
        <p14:creationId xmlns:p14="http://schemas.microsoft.com/office/powerpoint/2010/main" val="1658049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4103-DC36-3200-3460-658CEB6B0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8F3CDB-F7B9-4C1D-4FCC-EA9FB0474E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E3F94C-CCF6-4ED4-6158-B4CC56480E0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BE6A63-2659-3B2C-0B97-DFF4B8E0017A}"/>
              </a:ext>
            </a:extLst>
          </p:cNvPr>
          <p:cNvSpPr>
            <a:spLocks noGrp="1"/>
          </p:cNvSpPr>
          <p:nvPr>
            <p:ph type="sldNum" sz="quarter" idx="10"/>
          </p:nvPr>
        </p:nvSpPr>
        <p:spPr/>
        <p:txBody>
          <a:bodyPr/>
          <a:lstStyle/>
          <a:p>
            <a:pPr rtl="0"/>
            <a:fld id="{8530193B-564F-4854-8A52-728F3FB19C85}" type="slidenum">
              <a:rPr lang="fr-FR" smtClean="0"/>
              <a:t>28</a:t>
            </a:fld>
            <a:endParaRPr lang="fr-FR"/>
          </a:p>
        </p:txBody>
      </p:sp>
    </p:spTree>
    <p:extLst>
      <p:ext uri="{BB962C8B-B14F-4D97-AF65-F5344CB8AC3E}">
        <p14:creationId xmlns:p14="http://schemas.microsoft.com/office/powerpoint/2010/main" val="612943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29</a:t>
            </a:fld>
            <a:endParaRPr lang="fr-FR"/>
          </a:p>
        </p:txBody>
      </p:sp>
    </p:spTree>
    <p:extLst>
      <p:ext uri="{BB962C8B-B14F-4D97-AF65-F5344CB8AC3E}">
        <p14:creationId xmlns:p14="http://schemas.microsoft.com/office/powerpoint/2010/main" val="2141406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621F-2CD0-B75B-AC2D-FD27E3D4AB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268380-E48D-B284-E9B2-804B4D6B2A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D2DA42-BBB8-0137-E2E9-E518FFDD800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7B285A-8AF5-A8D8-FA97-CD0CA94D646F}"/>
              </a:ext>
            </a:extLst>
          </p:cNvPr>
          <p:cNvSpPr>
            <a:spLocks noGrp="1"/>
          </p:cNvSpPr>
          <p:nvPr>
            <p:ph type="sldNum" sz="quarter" idx="10"/>
          </p:nvPr>
        </p:nvSpPr>
        <p:spPr/>
        <p:txBody>
          <a:bodyPr/>
          <a:lstStyle/>
          <a:p>
            <a:pPr rtl="0"/>
            <a:fld id="{8530193B-564F-4854-8A52-728F3FB19C85}" type="slidenum">
              <a:rPr lang="fr-FR" smtClean="0"/>
              <a:t>30</a:t>
            </a:fld>
            <a:endParaRPr lang="fr-FR"/>
          </a:p>
        </p:txBody>
      </p:sp>
    </p:spTree>
    <p:extLst>
      <p:ext uri="{BB962C8B-B14F-4D97-AF65-F5344CB8AC3E}">
        <p14:creationId xmlns:p14="http://schemas.microsoft.com/office/powerpoint/2010/main" val="410653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70BA-25CF-A0B9-AB31-7C115962DC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D3E625-F0A5-FC25-2CD3-8471DDC572C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CB43BE9-AE84-E6C2-9B74-8D2E787FF9C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F92CD1-C14E-FE3F-068B-36EE33A2F7FE}"/>
              </a:ext>
            </a:extLst>
          </p:cNvPr>
          <p:cNvSpPr>
            <a:spLocks noGrp="1"/>
          </p:cNvSpPr>
          <p:nvPr>
            <p:ph type="sldNum" sz="quarter" idx="10"/>
          </p:nvPr>
        </p:nvSpPr>
        <p:spPr/>
        <p:txBody>
          <a:bodyPr/>
          <a:lstStyle/>
          <a:p>
            <a:pPr rtl="0"/>
            <a:fld id="{8530193B-564F-4854-8A52-728F3FB19C85}" type="slidenum">
              <a:rPr lang="fr-FR" smtClean="0"/>
              <a:t>3</a:t>
            </a:fld>
            <a:endParaRPr lang="fr-FR"/>
          </a:p>
        </p:txBody>
      </p:sp>
    </p:spTree>
    <p:extLst>
      <p:ext uri="{BB962C8B-B14F-4D97-AF65-F5344CB8AC3E}">
        <p14:creationId xmlns:p14="http://schemas.microsoft.com/office/powerpoint/2010/main" val="2079988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31</a:t>
            </a:fld>
            <a:endParaRPr lang="fr-FR"/>
          </a:p>
        </p:txBody>
      </p:sp>
    </p:spTree>
    <p:extLst>
      <p:ext uri="{BB962C8B-B14F-4D97-AF65-F5344CB8AC3E}">
        <p14:creationId xmlns:p14="http://schemas.microsoft.com/office/powerpoint/2010/main" val="2426871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217C-A17A-D8B1-7849-BE4B238434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822CC2-7706-7896-C888-0E2324DCDB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843CC1-6465-9097-2B4E-0748587751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7323E34-DA5C-526A-1A00-0BB0842E5776}"/>
              </a:ext>
            </a:extLst>
          </p:cNvPr>
          <p:cNvSpPr>
            <a:spLocks noGrp="1"/>
          </p:cNvSpPr>
          <p:nvPr>
            <p:ph type="sldNum" sz="quarter" idx="10"/>
          </p:nvPr>
        </p:nvSpPr>
        <p:spPr/>
        <p:txBody>
          <a:bodyPr/>
          <a:lstStyle/>
          <a:p>
            <a:pPr rtl="0"/>
            <a:fld id="{8530193B-564F-4854-8A52-728F3FB19C85}" type="slidenum">
              <a:rPr lang="fr-FR" smtClean="0"/>
              <a:t>32</a:t>
            </a:fld>
            <a:endParaRPr lang="fr-FR"/>
          </a:p>
        </p:txBody>
      </p:sp>
    </p:spTree>
    <p:extLst>
      <p:ext uri="{BB962C8B-B14F-4D97-AF65-F5344CB8AC3E}">
        <p14:creationId xmlns:p14="http://schemas.microsoft.com/office/powerpoint/2010/main" val="3318728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33</a:t>
            </a:fld>
            <a:endParaRPr lang="fr-FR"/>
          </a:p>
        </p:txBody>
      </p:sp>
    </p:spTree>
    <p:extLst>
      <p:ext uri="{BB962C8B-B14F-4D97-AF65-F5344CB8AC3E}">
        <p14:creationId xmlns:p14="http://schemas.microsoft.com/office/powerpoint/2010/main" val="177627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34</a:t>
            </a:fld>
            <a:endParaRPr lang="fr-FR"/>
          </a:p>
        </p:txBody>
      </p:sp>
    </p:spTree>
    <p:extLst>
      <p:ext uri="{BB962C8B-B14F-4D97-AF65-F5344CB8AC3E}">
        <p14:creationId xmlns:p14="http://schemas.microsoft.com/office/powerpoint/2010/main" val="165171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72BC-2BAA-E724-5095-BEA1664822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A2DBF3-845F-8B51-E3D2-164F9AFFAC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199951-8F63-C6C7-6236-33F2D1C1EBD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075081-411A-1B84-0A4F-30CD7BB94EF4}"/>
              </a:ext>
            </a:extLst>
          </p:cNvPr>
          <p:cNvSpPr>
            <a:spLocks noGrp="1"/>
          </p:cNvSpPr>
          <p:nvPr>
            <p:ph type="sldNum" sz="quarter" idx="10"/>
          </p:nvPr>
        </p:nvSpPr>
        <p:spPr/>
        <p:txBody>
          <a:bodyPr/>
          <a:lstStyle/>
          <a:p>
            <a:pPr rtl="0"/>
            <a:fld id="{8530193B-564F-4854-8A52-728F3FB19C85}" type="slidenum">
              <a:rPr lang="fr-FR" smtClean="0"/>
              <a:t>35</a:t>
            </a:fld>
            <a:endParaRPr lang="fr-FR"/>
          </a:p>
        </p:txBody>
      </p:sp>
    </p:spTree>
    <p:extLst>
      <p:ext uri="{BB962C8B-B14F-4D97-AF65-F5344CB8AC3E}">
        <p14:creationId xmlns:p14="http://schemas.microsoft.com/office/powerpoint/2010/main" val="3510599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002F-DFCF-7603-A699-00C74BCE9F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0230D3-71D4-F07D-E85E-3363699B22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EBF947-A510-1D2F-E0A4-8A7D5C0AB69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71BBD44-4C42-05D1-D3FD-B25EE56F222D}"/>
              </a:ext>
            </a:extLst>
          </p:cNvPr>
          <p:cNvSpPr>
            <a:spLocks noGrp="1"/>
          </p:cNvSpPr>
          <p:nvPr>
            <p:ph type="sldNum" sz="quarter" idx="10"/>
          </p:nvPr>
        </p:nvSpPr>
        <p:spPr/>
        <p:txBody>
          <a:bodyPr/>
          <a:lstStyle/>
          <a:p>
            <a:pPr rtl="0"/>
            <a:fld id="{8530193B-564F-4854-8A52-728F3FB19C85}" type="slidenum">
              <a:rPr lang="fr-FR" smtClean="0"/>
              <a:t>36</a:t>
            </a:fld>
            <a:endParaRPr lang="fr-FR"/>
          </a:p>
        </p:txBody>
      </p:sp>
    </p:spTree>
    <p:extLst>
      <p:ext uri="{BB962C8B-B14F-4D97-AF65-F5344CB8AC3E}">
        <p14:creationId xmlns:p14="http://schemas.microsoft.com/office/powerpoint/2010/main" val="2366190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E44A-578D-CEC5-C4B5-9D5F5567C5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3EC4F3-A77B-6811-4F95-8744FE18F45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7DBB793-15EB-C01B-B351-7842885A8FC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0E74AD0-C45F-41AC-73B4-59EF0985B0D3}"/>
              </a:ext>
            </a:extLst>
          </p:cNvPr>
          <p:cNvSpPr>
            <a:spLocks noGrp="1"/>
          </p:cNvSpPr>
          <p:nvPr>
            <p:ph type="sldNum" sz="quarter" idx="10"/>
          </p:nvPr>
        </p:nvSpPr>
        <p:spPr/>
        <p:txBody>
          <a:bodyPr/>
          <a:lstStyle/>
          <a:p>
            <a:pPr rtl="0"/>
            <a:fld id="{8530193B-564F-4854-8A52-728F3FB19C85}" type="slidenum">
              <a:rPr lang="fr-FR" smtClean="0"/>
              <a:t>37</a:t>
            </a:fld>
            <a:endParaRPr lang="fr-FR"/>
          </a:p>
        </p:txBody>
      </p:sp>
    </p:spTree>
    <p:extLst>
      <p:ext uri="{BB962C8B-B14F-4D97-AF65-F5344CB8AC3E}">
        <p14:creationId xmlns:p14="http://schemas.microsoft.com/office/powerpoint/2010/main" val="102353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E265-D148-876F-D9AA-1D73523A7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7617D5-A6D2-6D17-2C99-78F028E85E1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A774CB3-6FE8-2E47-C79F-21FEDE0F20F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71CEC85-7D0F-D260-ACD4-5E11C27C67EA}"/>
              </a:ext>
            </a:extLst>
          </p:cNvPr>
          <p:cNvSpPr>
            <a:spLocks noGrp="1"/>
          </p:cNvSpPr>
          <p:nvPr>
            <p:ph type="sldNum" sz="quarter" idx="10"/>
          </p:nvPr>
        </p:nvSpPr>
        <p:spPr/>
        <p:txBody>
          <a:bodyPr/>
          <a:lstStyle/>
          <a:p>
            <a:pPr rtl="0"/>
            <a:fld id="{8530193B-564F-4854-8A52-728F3FB19C85}" type="slidenum">
              <a:rPr lang="fr-FR" smtClean="0"/>
              <a:t>38</a:t>
            </a:fld>
            <a:endParaRPr lang="fr-FR"/>
          </a:p>
        </p:txBody>
      </p:sp>
    </p:spTree>
    <p:extLst>
      <p:ext uri="{BB962C8B-B14F-4D97-AF65-F5344CB8AC3E}">
        <p14:creationId xmlns:p14="http://schemas.microsoft.com/office/powerpoint/2010/main" val="4049720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39</a:t>
            </a:fld>
            <a:endParaRPr lang="fr-FR"/>
          </a:p>
        </p:txBody>
      </p:sp>
    </p:spTree>
    <p:extLst>
      <p:ext uri="{BB962C8B-B14F-4D97-AF65-F5344CB8AC3E}">
        <p14:creationId xmlns:p14="http://schemas.microsoft.com/office/powerpoint/2010/main" val="17264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F18B-D3C9-EA66-3476-0CF908A515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618684-7D54-435F-C5AE-CE9ECA5B2D2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FD44EAC-A8C7-8814-BFDF-5664996220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9B38F45-9CE2-D4BC-AE23-B518F5D56A4A}"/>
              </a:ext>
            </a:extLst>
          </p:cNvPr>
          <p:cNvSpPr>
            <a:spLocks noGrp="1"/>
          </p:cNvSpPr>
          <p:nvPr>
            <p:ph type="sldNum" sz="quarter" idx="10"/>
          </p:nvPr>
        </p:nvSpPr>
        <p:spPr/>
        <p:txBody>
          <a:bodyPr/>
          <a:lstStyle/>
          <a:p>
            <a:pPr rtl="0"/>
            <a:fld id="{8530193B-564F-4854-8A52-728F3FB19C85}" type="slidenum">
              <a:rPr lang="fr-FR" smtClean="0"/>
              <a:t>40</a:t>
            </a:fld>
            <a:endParaRPr lang="fr-FR"/>
          </a:p>
        </p:txBody>
      </p:sp>
    </p:spTree>
    <p:extLst>
      <p:ext uri="{BB962C8B-B14F-4D97-AF65-F5344CB8AC3E}">
        <p14:creationId xmlns:p14="http://schemas.microsoft.com/office/powerpoint/2010/main" val="353683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D0C3-A81A-17F5-3978-A211DA1C22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B3A157-9F49-CD96-48C3-282ACF8B615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3B092F0-8B4B-2846-87B9-DDC45951BA8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54B16F8-DA50-C5D9-2A6D-1B8F465F30A6}"/>
              </a:ext>
            </a:extLst>
          </p:cNvPr>
          <p:cNvSpPr>
            <a:spLocks noGrp="1"/>
          </p:cNvSpPr>
          <p:nvPr>
            <p:ph type="sldNum" sz="quarter" idx="10"/>
          </p:nvPr>
        </p:nvSpPr>
        <p:spPr/>
        <p:txBody>
          <a:bodyPr/>
          <a:lstStyle/>
          <a:p>
            <a:pPr rtl="0"/>
            <a:fld id="{8530193B-564F-4854-8A52-728F3FB19C85}" type="slidenum">
              <a:rPr lang="fr-FR" smtClean="0"/>
              <a:t>4</a:t>
            </a:fld>
            <a:endParaRPr lang="fr-FR"/>
          </a:p>
        </p:txBody>
      </p:sp>
    </p:spTree>
    <p:extLst>
      <p:ext uri="{BB962C8B-B14F-4D97-AF65-F5344CB8AC3E}">
        <p14:creationId xmlns:p14="http://schemas.microsoft.com/office/powerpoint/2010/main" val="1041994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512B-576D-49A5-A5A8-D2EE9AFB62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FD8664-58BD-EE88-9718-F3E72F2536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C8967A-1317-C9D7-656A-C32759C1247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EB66202-FE71-2243-3622-7372A5BC79E9}"/>
              </a:ext>
            </a:extLst>
          </p:cNvPr>
          <p:cNvSpPr>
            <a:spLocks noGrp="1"/>
          </p:cNvSpPr>
          <p:nvPr>
            <p:ph type="sldNum" sz="quarter" idx="10"/>
          </p:nvPr>
        </p:nvSpPr>
        <p:spPr/>
        <p:txBody>
          <a:bodyPr/>
          <a:lstStyle/>
          <a:p>
            <a:pPr rtl="0"/>
            <a:fld id="{8530193B-564F-4854-8A52-728F3FB19C85}" type="slidenum">
              <a:rPr lang="fr-FR" smtClean="0"/>
              <a:t>41</a:t>
            </a:fld>
            <a:endParaRPr lang="fr-FR"/>
          </a:p>
        </p:txBody>
      </p:sp>
    </p:spTree>
    <p:extLst>
      <p:ext uri="{BB962C8B-B14F-4D97-AF65-F5344CB8AC3E}">
        <p14:creationId xmlns:p14="http://schemas.microsoft.com/office/powerpoint/2010/main" val="3589295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14A9-5B2F-B704-7C98-7D61850F8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4412F0-8A31-F427-7371-BA1BA9D18E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68BC02-3FA8-45FE-54CB-58BC449CDD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22B4ABA-570A-64C5-9052-5CB590213901}"/>
              </a:ext>
            </a:extLst>
          </p:cNvPr>
          <p:cNvSpPr>
            <a:spLocks noGrp="1"/>
          </p:cNvSpPr>
          <p:nvPr>
            <p:ph type="sldNum" sz="quarter" idx="10"/>
          </p:nvPr>
        </p:nvSpPr>
        <p:spPr/>
        <p:txBody>
          <a:bodyPr/>
          <a:lstStyle/>
          <a:p>
            <a:pPr rtl="0"/>
            <a:fld id="{8530193B-564F-4854-8A52-728F3FB19C85}" type="slidenum">
              <a:rPr lang="fr-FR" smtClean="0"/>
              <a:t>42</a:t>
            </a:fld>
            <a:endParaRPr lang="fr-FR"/>
          </a:p>
        </p:txBody>
      </p:sp>
    </p:spTree>
    <p:extLst>
      <p:ext uri="{BB962C8B-B14F-4D97-AF65-F5344CB8AC3E}">
        <p14:creationId xmlns:p14="http://schemas.microsoft.com/office/powerpoint/2010/main" val="347818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D5CAD-3D52-53D1-F543-F5839D6385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9762F0-CCF5-07D2-FC85-7DDE28A7BE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7423E5-11F4-9D72-15E5-0C29CBC6869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1220124-60C3-F9FD-A8F5-755A60E9CCFF}"/>
              </a:ext>
            </a:extLst>
          </p:cNvPr>
          <p:cNvSpPr>
            <a:spLocks noGrp="1"/>
          </p:cNvSpPr>
          <p:nvPr>
            <p:ph type="sldNum" sz="quarter" idx="10"/>
          </p:nvPr>
        </p:nvSpPr>
        <p:spPr/>
        <p:txBody>
          <a:bodyPr/>
          <a:lstStyle/>
          <a:p>
            <a:pPr rtl="0"/>
            <a:fld id="{8530193B-564F-4854-8A52-728F3FB19C85}" type="slidenum">
              <a:rPr lang="fr-FR" smtClean="0"/>
              <a:t>43</a:t>
            </a:fld>
            <a:endParaRPr lang="fr-FR"/>
          </a:p>
        </p:txBody>
      </p:sp>
    </p:spTree>
    <p:extLst>
      <p:ext uri="{BB962C8B-B14F-4D97-AF65-F5344CB8AC3E}">
        <p14:creationId xmlns:p14="http://schemas.microsoft.com/office/powerpoint/2010/main" val="793010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155B-A4EA-547D-4532-EE7A0105C2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69243B-8B65-4A7C-3386-B9056F96C2D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6F5349A-F3CA-3109-1C17-D44459ECD33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F9ACB9C-DC67-F027-B7CC-A2B177163C1B}"/>
              </a:ext>
            </a:extLst>
          </p:cNvPr>
          <p:cNvSpPr>
            <a:spLocks noGrp="1"/>
          </p:cNvSpPr>
          <p:nvPr>
            <p:ph type="sldNum" sz="quarter" idx="10"/>
          </p:nvPr>
        </p:nvSpPr>
        <p:spPr/>
        <p:txBody>
          <a:bodyPr/>
          <a:lstStyle/>
          <a:p>
            <a:pPr rtl="0"/>
            <a:fld id="{8530193B-564F-4854-8A52-728F3FB19C85}" type="slidenum">
              <a:rPr lang="fr-FR" smtClean="0"/>
              <a:t>44</a:t>
            </a:fld>
            <a:endParaRPr lang="fr-FR"/>
          </a:p>
        </p:txBody>
      </p:sp>
    </p:spTree>
    <p:extLst>
      <p:ext uri="{BB962C8B-B14F-4D97-AF65-F5344CB8AC3E}">
        <p14:creationId xmlns:p14="http://schemas.microsoft.com/office/powerpoint/2010/main" val="3642455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45</a:t>
            </a:fld>
            <a:endParaRPr lang="fr-FR"/>
          </a:p>
        </p:txBody>
      </p:sp>
    </p:spTree>
    <p:extLst>
      <p:ext uri="{BB962C8B-B14F-4D97-AF65-F5344CB8AC3E}">
        <p14:creationId xmlns:p14="http://schemas.microsoft.com/office/powerpoint/2010/main" val="279262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5</a:t>
            </a:fld>
            <a:endParaRPr lang="fr-FR"/>
          </a:p>
        </p:txBody>
      </p:sp>
    </p:spTree>
    <p:extLst>
      <p:ext uri="{BB962C8B-B14F-4D97-AF65-F5344CB8AC3E}">
        <p14:creationId xmlns:p14="http://schemas.microsoft.com/office/powerpoint/2010/main" val="396649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88FA-FD82-64DC-DC55-A40A4684B1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16D7CB-0575-A519-C1A4-8AEC0EC549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5D91CD-6666-2B21-B782-3741D1AF73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6AE2F38-3121-5C05-B4F6-05DF4E6022C7}"/>
              </a:ext>
            </a:extLst>
          </p:cNvPr>
          <p:cNvSpPr>
            <a:spLocks noGrp="1"/>
          </p:cNvSpPr>
          <p:nvPr>
            <p:ph type="sldNum" sz="quarter" idx="10"/>
          </p:nvPr>
        </p:nvSpPr>
        <p:spPr/>
        <p:txBody>
          <a:bodyPr/>
          <a:lstStyle/>
          <a:p>
            <a:pPr rtl="0"/>
            <a:fld id="{8530193B-564F-4854-8A52-728F3FB19C85}" type="slidenum">
              <a:rPr lang="fr-FR" smtClean="0"/>
              <a:t>6</a:t>
            </a:fld>
            <a:endParaRPr lang="fr-FR"/>
          </a:p>
        </p:txBody>
      </p:sp>
    </p:spTree>
    <p:extLst>
      <p:ext uri="{BB962C8B-B14F-4D97-AF65-F5344CB8AC3E}">
        <p14:creationId xmlns:p14="http://schemas.microsoft.com/office/powerpoint/2010/main" val="157396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0E55-E2A9-41CD-255B-2AFC8F1C12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F0742F-AA95-4812-F54D-D5EBBB86C2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629DC2-7F0B-18DB-888F-12B87A523D9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04E5A8-99CC-0BEA-1DDE-9F2029F68D1F}"/>
              </a:ext>
            </a:extLst>
          </p:cNvPr>
          <p:cNvSpPr>
            <a:spLocks noGrp="1"/>
          </p:cNvSpPr>
          <p:nvPr>
            <p:ph type="sldNum" sz="quarter" idx="10"/>
          </p:nvPr>
        </p:nvSpPr>
        <p:spPr/>
        <p:txBody>
          <a:bodyPr/>
          <a:lstStyle/>
          <a:p>
            <a:pPr rtl="0"/>
            <a:fld id="{8530193B-564F-4854-8A52-728F3FB19C85}" type="slidenum">
              <a:rPr lang="fr-FR" smtClean="0"/>
              <a:t>7</a:t>
            </a:fld>
            <a:endParaRPr lang="fr-FR"/>
          </a:p>
        </p:txBody>
      </p:sp>
    </p:spTree>
    <p:extLst>
      <p:ext uri="{BB962C8B-B14F-4D97-AF65-F5344CB8AC3E}">
        <p14:creationId xmlns:p14="http://schemas.microsoft.com/office/powerpoint/2010/main" val="37991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E1FB-B643-DF4A-D214-A8E566014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C855B3-CB1C-8973-B0C9-524BFC893C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5C059C-D601-9E7F-B947-8943384F59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CCA02D2-43CE-D62B-30C3-ACDFB2C0C270}"/>
              </a:ext>
            </a:extLst>
          </p:cNvPr>
          <p:cNvSpPr>
            <a:spLocks noGrp="1"/>
          </p:cNvSpPr>
          <p:nvPr>
            <p:ph type="sldNum" sz="quarter" idx="10"/>
          </p:nvPr>
        </p:nvSpPr>
        <p:spPr/>
        <p:txBody>
          <a:bodyPr/>
          <a:lstStyle/>
          <a:p>
            <a:pPr rtl="0"/>
            <a:fld id="{8530193B-564F-4854-8A52-728F3FB19C85}" type="slidenum">
              <a:rPr lang="fr-FR" smtClean="0"/>
              <a:t>8</a:t>
            </a:fld>
            <a:endParaRPr lang="fr-FR"/>
          </a:p>
        </p:txBody>
      </p:sp>
    </p:spTree>
    <p:extLst>
      <p:ext uri="{BB962C8B-B14F-4D97-AF65-F5344CB8AC3E}">
        <p14:creationId xmlns:p14="http://schemas.microsoft.com/office/powerpoint/2010/main" val="152727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5106-18E4-22CD-B630-1CAAAF5A7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D74197-7C3E-B226-192F-FAB3F8F5CE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773AF3-DBC1-2499-E77A-2AA0ECA2091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BD1AA3-954B-B218-2CCF-4C150BAA8D4A}"/>
              </a:ext>
            </a:extLst>
          </p:cNvPr>
          <p:cNvSpPr>
            <a:spLocks noGrp="1"/>
          </p:cNvSpPr>
          <p:nvPr>
            <p:ph type="sldNum" sz="quarter" idx="10"/>
          </p:nvPr>
        </p:nvSpPr>
        <p:spPr/>
        <p:txBody>
          <a:bodyPr/>
          <a:lstStyle/>
          <a:p>
            <a:pPr rtl="0"/>
            <a:fld id="{8530193B-564F-4854-8A52-728F3FB19C85}" type="slidenum">
              <a:rPr lang="fr-FR" smtClean="0"/>
              <a:t>10</a:t>
            </a:fld>
            <a:endParaRPr lang="fr-FR"/>
          </a:p>
        </p:txBody>
      </p:sp>
    </p:spTree>
    <p:extLst>
      <p:ext uri="{BB962C8B-B14F-4D97-AF65-F5344CB8AC3E}">
        <p14:creationId xmlns:p14="http://schemas.microsoft.com/office/powerpoint/2010/main" val="2298632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360000" rIns="252000" bIns="180000" rtlCol="0" anchor="t">
            <a:noAutofit/>
          </a:bodyPr>
          <a:lstStyle>
            <a:lvl1pPr algn="r">
              <a:defRPr lang="en-ZA" sz="4000" b="1" spc="-300" dirty="0"/>
            </a:lvl1pPr>
          </a:lstStyle>
          <a:p>
            <a:pPr lvl="0" algn="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8991600"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fr-FR" noProof="0"/>
              <a:t>Modifiez le style des sous-titres du masque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4" name="Image 3"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1969" y="1727614"/>
            <a:ext cx="1968649" cy="692011"/>
          </a:xfrm>
          <a:prstGeom prst="rect">
            <a:avLst/>
          </a:prstGeom>
          <a:noFill/>
          <a:ln>
            <a:noFill/>
          </a:ln>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texte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10" name="Sous-titr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5" name="Sous-titr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a:t>Ajouter un pied de page</a:t>
            </a:r>
          </a:p>
        </p:txBody>
      </p:sp>
      <p:sp>
        <p:nvSpPr>
          <p:cNvPr id="4" name="Espace réservé du numéro de diapositive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a:t>Ajouter un pied de page</a:t>
            </a:r>
          </a:p>
        </p:txBody>
      </p:sp>
      <p:sp>
        <p:nvSpPr>
          <p:cNvPr id="3" name="Espace réservé du numéro de diapositive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fr-FR" noProof="0" smtClean="0"/>
              <a:pPr rtl="0"/>
              <a:t>‹N°›</a:t>
            </a:fld>
            <a:endParaRPr lang="fr-FR" noProof="0"/>
          </a:p>
        </p:txBody>
      </p:sp>
      <p:sp>
        <p:nvSpPr>
          <p:cNvPr id="4" name="Titre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éparation 1">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800" b="1" spc="-300" dirty="0"/>
            </a:lvl1pPr>
          </a:lstStyle>
          <a:p>
            <a:pPr lvl="0" algn="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éparatio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3" name="Titr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dirty="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Texte Image 1">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600" b="1" spc="-300">
                <a:solidFill>
                  <a:schemeClr val="tx1">
                    <a:lumMod val="75000"/>
                    <a:lumOff val="25000"/>
                  </a:schemeClr>
                </a:solidFill>
              </a:defRPr>
            </a:lvl1pPr>
          </a:lstStyle>
          <a:p>
            <a:pPr rtl="0"/>
            <a:r>
              <a:rPr lang="fr-FR" noProof="0" dirty="0"/>
              <a:t>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Image du texte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800" b="1" spc="-300">
                <a:solidFill>
                  <a:schemeClr val="tx1">
                    <a:lumMod val="75000"/>
                    <a:lumOff val="25000"/>
                  </a:schemeClr>
                </a:solidFill>
              </a:defRPr>
            </a:lvl1pPr>
          </a:lstStyle>
          <a:p>
            <a:pPr rtl="0"/>
            <a:r>
              <a:rPr lang="fr-FR" noProof="0" dirty="0"/>
              <a:t>Cliquez pour 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e comparaison gauch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e comparaison gauch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fr-FR" noProof="0"/>
              <a:t>Modifiez les styles du texte du masque</a:t>
            </a:r>
          </a:p>
        </p:txBody>
      </p:sp>
      <p:sp>
        <p:nvSpPr>
          <p:cNvPr id="8" name="Espace réservé du texte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Entrez votre légende</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2" name="Espace réservé du numéro de diapositive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
        <p:nvSpPr>
          <p:cNvPr id="5" name="Titre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rci de votre attention">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08000" tIns="108000" rIns="252000" bIns="180000" rtlCol="0" anchor="t">
            <a:noAutofit/>
          </a:bodyPr>
          <a:lstStyle>
            <a:lvl1pPr algn="r">
              <a:lnSpc>
                <a:spcPct val="70000"/>
              </a:lnSpc>
              <a:defRPr lang="en-ZA" sz="4000" b="1" spc="-300" dirty="0"/>
            </a:lvl1pPr>
          </a:lstStyle>
          <a:p>
            <a:pPr lvl="0" algn="r" rtl="0"/>
            <a:r>
              <a:rPr lang="fr-FR" noProof="0" dirty="0"/>
              <a:t>Merci de votre attention</a:t>
            </a:r>
          </a:p>
        </p:txBody>
      </p:sp>
      <p:sp>
        <p:nvSpPr>
          <p:cNvPr id="9" name="Espace réservé du texte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Nom complet</a:t>
            </a:r>
          </a:p>
        </p:txBody>
      </p:sp>
      <p:sp>
        <p:nvSpPr>
          <p:cNvPr id="10" name="Espace réservé du texte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Numéro de téléphone</a:t>
            </a:r>
          </a:p>
        </p:txBody>
      </p:sp>
      <p:sp>
        <p:nvSpPr>
          <p:cNvPr id="11" name="Espace réservé du texte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Poignée E-mail ou Réseaux sociaux</a:t>
            </a:r>
          </a:p>
        </p:txBody>
      </p:sp>
      <p:sp>
        <p:nvSpPr>
          <p:cNvPr id="12" name="Espace réservé du texte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Site web de l’entreprise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fr-FR" noProof="0"/>
              <a:t>Cliquez pour modifier le titre de la page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fr-FR" noProof="0" smtClean="0"/>
              <a:pPr rtl="0"/>
              <a:t>‹N°›</a:t>
            </a:fld>
            <a:endParaRPr lang="fr-FR" noProof="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8" name="Connecteur droit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06050" y="6439820"/>
            <a:ext cx="947958" cy="333222"/>
          </a:xfrm>
          <a:prstGeom prst="rect">
            <a:avLst/>
          </a:prstGeom>
          <a:noFill/>
          <a:ln>
            <a:noFill/>
          </a:ln>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52.svg"/><Relationship Id="rId5" Type="http://schemas.openxmlformats.org/officeDocument/2006/relationships/image" Target="../media/image3.png"/><Relationship Id="rId4" Type="http://schemas.openxmlformats.org/officeDocument/2006/relationships/image" Target="../media/image51.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ain, personne, doigt&#10;&#10;Le contenu généré par l’IA peut être incorrect.">
            <a:extLst>
              <a:ext uri="{FF2B5EF4-FFF2-40B4-BE49-F238E27FC236}">
                <a16:creationId xmlns:a16="http://schemas.microsoft.com/office/drawing/2014/main" id="{827316E8-8902-605C-79DF-492A00BFD769}"/>
              </a:ext>
            </a:extLst>
          </p:cNvPr>
          <p:cNvPicPr>
            <a:picLocks noChangeAspect="1"/>
          </p:cNvPicPr>
          <p:nvPr/>
        </p:nvPicPr>
        <p:blipFill>
          <a:blip r:embed="rId3"/>
          <a:stretch>
            <a:fillRect/>
          </a:stretch>
        </p:blipFill>
        <p:spPr>
          <a:xfrm>
            <a:off x="0" y="0"/>
            <a:ext cx="9263937" cy="6865238"/>
          </a:xfrm>
          <a:prstGeom prst="rect">
            <a:avLst/>
          </a:prstGeom>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a:xfrm>
            <a:off x="6096000" y="2811053"/>
            <a:ext cx="6096000" cy="1261295"/>
          </a:xfrm>
        </p:spPr>
        <p:txBody>
          <a:bodyPr tIns="216000" rtlCol="0"/>
          <a:lstStyle/>
          <a:p>
            <a:pPr algn="l" rtl="0"/>
            <a:r>
              <a:rPr lang="fr-FR" dirty="0"/>
              <a:t>Baromètre Culture  Qualité </a:t>
            </a:r>
            <a:br>
              <a:rPr lang="fr-FR" dirty="0"/>
            </a:br>
            <a:r>
              <a:rPr lang="fr-FR" dirty="0"/>
              <a:t>et  Sécurité des Soins en équipe</a:t>
            </a:r>
          </a:p>
        </p:txBody>
      </p:sp>
      <p:sp>
        <p:nvSpPr>
          <p:cNvPr id="4" name="Sous-titre 3">
            <a:extLst>
              <a:ext uri="{FF2B5EF4-FFF2-40B4-BE49-F238E27FC236}">
                <a16:creationId xmlns:a16="http://schemas.microsoft.com/office/drawing/2014/main" id="{4772945D-CA91-4CFE-8EB7-941C7618C994}"/>
              </a:ext>
            </a:extLst>
          </p:cNvPr>
          <p:cNvSpPr>
            <a:spLocks noGrp="1"/>
          </p:cNvSpPr>
          <p:nvPr>
            <p:ph type="subTitle" idx="1"/>
          </p:nvPr>
        </p:nvSpPr>
        <p:spPr>
          <a:xfrm>
            <a:off x="6095998" y="4061039"/>
            <a:ext cx="6096001" cy="580921"/>
          </a:xfrm>
        </p:spPr>
        <p:txBody>
          <a:bodyPr rtlCol="0"/>
          <a:lstStyle/>
          <a:p>
            <a:pPr rtl="0"/>
            <a:r>
              <a:rPr lang="fr-FR" dirty="0"/>
              <a:t>Guide d’aide au déploiement de l’outil (SANITAIRE)</a:t>
            </a:r>
          </a:p>
        </p:txBody>
      </p:sp>
      <p:pic>
        <p:nvPicPr>
          <p:cNvPr id="2" name="Image 1" descr="STARAQS&#10;&#10;Le contenu généré par l’IA peut être incorrect.">
            <a:extLst>
              <a:ext uri="{FF2B5EF4-FFF2-40B4-BE49-F238E27FC236}">
                <a16:creationId xmlns:a16="http://schemas.microsoft.com/office/drawing/2014/main" id="{C7280432-CBDB-759D-542A-CC4061AE88ED}"/>
              </a:ext>
            </a:extLst>
          </p:cNvPr>
          <p:cNvPicPr>
            <a:picLocks noChangeAspect="1"/>
          </p:cNvPicPr>
          <p:nvPr/>
        </p:nvPicPr>
        <p:blipFill>
          <a:blip r:embed="rId4"/>
          <a:stretch>
            <a:fillRect/>
          </a:stretch>
        </p:blipFill>
        <p:spPr>
          <a:xfrm>
            <a:off x="9837915" y="4776298"/>
            <a:ext cx="2227411" cy="1954601"/>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DA9C-8AFB-DEF5-04FB-25815A38E73B}"/>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777DA56-6F90-D475-0108-8B89B32A176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C752D54F-4866-2511-7E28-362C610B6175}"/>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14769C97-003B-BF23-3344-FB177A385139}"/>
              </a:ext>
            </a:extLst>
          </p:cNvPr>
          <p:cNvSpPr>
            <a:spLocks noGrp="1"/>
          </p:cNvSpPr>
          <p:nvPr>
            <p:ph type="title"/>
          </p:nvPr>
        </p:nvSpPr>
        <p:spPr/>
        <p:txBody>
          <a:bodyPr rtlCol="0"/>
          <a:lstStyle/>
          <a:p>
            <a:pPr rtl="0"/>
            <a:r>
              <a:rPr lang="fr-FR" sz="4800" dirty="0"/>
              <a:t>Attendus actuels</a:t>
            </a:r>
          </a:p>
        </p:txBody>
      </p:sp>
      <p:sp>
        <p:nvSpPr>
          <p:cNvPr id="3" name="Espace réservé du texte 2">
            <a:extLst>
              <a:ext uri="{FF2B5EF4-FFF2-40B4-BE49-F238E27FC236}">
                <a16:creationId xmlns:a16="http://schemas.microsoft.com/office/drawing/2014/main" id="{2C391277-DEC0-921E-529A-FAEF77804E4B}"/>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r>
              <a:rPr lang="fr-FR" dirty="0"/>
              <a:t>Répondre aux éléments d’évaluation             de la certification HAS</a:t>
            </a:r>
          </a:p>
        </p:txBody>
      </p:sp>
      <p:sp>
        <p:nvSpPr>
          <p:cNvPr id="6" name="Espace réservé du numéro de diapositive 5">
            <a:extLst>
              <a:ext uri="{FF2B5EF4-FFF2-40B4-BE49-F238E27FC236}">
                <a16:creationId xmlns:a16="http://schemas.microsoft.com/office/drawing/2014/main" id="{030C70AF-2EFC-1821-2C38-675DD44D8C0A}"/>
              </a:ext>
            </a:extLst>
          </p:cNvPr>
          <p:cNvSpPr>
            <a:spLocks noGrp="1"/>
          </p:cNvSpPr>
          <p:nvPr>
            <p:ph type="sldNum" sz="quarter" idx="33"/>
          </p:nvPr>
        </p:nvSpPr>
        <p:spPr/>
        <p:txBody>
          <a:bodyPr rtlCol="0"/>
          <a:lstStyle/>
          <a:p>
            <a:pPr rtl="0"/>
            <a:fld id="{19B51A1E-902D-48AF-9020-955120F399B6}" type="slidenum">
              <a:rPr lang="fr-FR" smtClean="0"/>
              <a:pPr rtl="0"/>
              <a:t>10</a:t>
            </a:fld>
            <a:endParaRPr lang="fr-FR"/>
          </a:p>
        </p:txBody>
      </p:sp>
      <p:sp>
        <p:nvSpPr>
          <p:cNvPr id="8" name="Espace réservé du contenu 3">
            <a:extLst>
              <a:ext uri="{FF2B5EF4-FFF2-40B4-BE49-F238E27FC236}">
                <a16:creationId xmlns:a16="http://schemas.microsoft.com/office/drawing/2014/main" id="{5DC2E529-5194-6D82-3DAC-2C7103079392}"/>
              </a:ext>
            </a:extLst>
          </p:cNvPr>
          <p:cNvSpPr>
            <a:spLocks noGrp="1"/>
          </p:cNvSpPr>
          <p:nvPr>
            <p:ph sz="half" idx="1"/>
          </p:nvPr>
        </p:nvSpPr>
        <p:spPr>
          <a:xfrm>
            <a:off x="157943" y="66503"/>
            <a:ext cx="6095999" cy="415636"/>
          </a:xfrm>
        </p:spPr>
        <p:txBody>
          <a:bodyPr rtlCol="0"/>
          <a:lstStyle/>
          <a:p>
            <a:pPr marL="0" indent="0" fontAlgn="base">
              <a:buNone/>
            </a:pPr>
            <a:r>
              <a:rPr lang="fr-FR" b="1" dirty="0">
                <a:solidFill>
                  <a:srgbClr val="00B0F0"/>
                </a:solidFill>
              </a:rPr>
              <a:t>   Attendu de la certification HAS, REFERENTIEL AVRIL </a:t>
            </a:r>
            <a:r>
              <a:rPr lang="fr-FR" sz="2400" b="1" dirty="0">
                <a:solidFill>
                  <a:srgbClr val="00B0F0"/>
                </a:solidFill>
                <a:highlight>
                  <a:srgbClr val="FFFF00"/>
                </a:highlight>
              </a:rPr>
              <a:t>2026</a:t>
            </a:r>
            <a:r>
              <a:rPr lang="fr-FR" b="1" dirty="0">
                <a:solidFill>
                  <a:srgbClr val="00B0F0"/>
                </a:solidFill>
              </a:rPr>
              <a:t>.</a:t>
            </a:r>
            <a:endParaRPr lang="fr-FR" dirty="0">
              <a:solidFill>
                <a:srgbClr val="00B0F0"/>
              </a:solidFill>
            </a:endParaRPr>
          </a:p>
        </p:txBody>
      </p:sp>
      <p:pic>
        <p:nvPicPr>
          <p:cNvPr id="12" name="Image 11" descr="The image illustrates a framework for a safety culture in healthcare, emphasizing reporting adverse events, teamwork quality, and a supportive environment that promotes continuous improvement and accountability.&#10;&#10;Le contenu généré par l’IA peut être incorrect.">
            <a:extLst>
              <a:ext uri="{FF2B5EF4-FFF2-40B4-BE49-F238E27FC236}">
                <a16:creationId xmlns:a16="http://schemas.microsoft.com/office/drawing/2014/main" id="{EFD03605-7542-42AE-F21F-DE8B2AAE8FCB}"/>
              </a:ext>
            </a:extLst>
          </p:cNvPr>
          <p:cNvPicPr>
            <a:picLocks noChangeAspect="1"/>
          </p:cNvPicPr>
          <p:nvPr/>
        </p:nvPicPr>
        <p:blipFill>
          <a:blip r:embed="rId4"/>
          <a:stretch>
            <a:fillRect/>
          </a:stretch>
        </p:blipFill>
        <p:spPr>
          <a:xfrm>
            <a:off x="0" y="555571"/>
            <a:ext cx="7035312" cy="6118925"/>
          </a:xfrm>
          <a:prstGeom prst="rect">
            <a:avLst/>
          </a:prstGeom>
        </p:spPr>
      </p:pic>
    </p:spTree>
    <p:extLst>
      <p:ext uri="{BB962C8B-B14F-4D97-AF65-F5344CB8AC3E}">
        <p14:creationId xmlns:p14="http://schemas.microsoft.com/office/powerpoint/2010/main" val="380785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EBB3-70AD-FA7E-8E46-B7D8C92F4DA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799D326-1C0C-9F31-CC93-E4B62ED87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39487" cy="6371351"/>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11">
            <a:extLst>
              <a:ext uri="{FF2B5EF4-FFF2-40B4-BE49-F238E27FC236}">
                <a16:creationId xmlns:a16="http://schemas.microsoft.com/office/drawing/2014/main" id="{B9771A9F-F8E3-91F8-7AE0-CCA8F4BC7293}"/>
              </a:ext>
            </a:extLst>
          </p:cNvPr>
          <p:cNvSpPr>
            <a:spLocks noGrp="1"/>
          </p:cNvSpPr>
          <p:nvPr>
            <p:ph type="sldNum" sz="quarter" idx="15"/>
          </p:nvPr>
        </p:nvSpPr>
        <p:spPr/>
        <p:txBody>
          <a:bodyPr rtlCol="0"/>
          <a:lstStyle/>
          <a:p>
            <a:pPr rtl="0"/>
            <a:fld id="{19B51A1E-902D-48AF-9020-955120F399B6}" type="slidenum">
              <a:rPr lang="fr-FR" smtClean="0"/>
              <a:pPr rtl="0"/>
              <a:t>11</a:t>
            </a:fld>
            <a:endParaRPr lang="fr-FR"/>
          </a:p>
        </p:txBody>
      </p:sp>
      <p:sp>
        <p:nvSpPr>
          <p:cNvPr id="14" name="Titre 13">
            <a:extLst>
              <a:ext uri="{FF2B5EF4-FFF2-40B4-BE49-F238E27FC236}">
                <a16:creationId xmlns:a16="http://schemas.microsoft.com/office/drawing/2014/main" id="{739BAB44-33B4-D626-11B7-CCB93A59CAB7}"/>
              </a:ext>
            </a:extLst>
          </p:cNvPr>
          <p:cNvSpPr>
            <a:spLocks noGrp="1"/>
          </p:cNvSpPr>
          <p:nvPr>
            <p:ph type="title"/>
          </p:nvPr>
        </p:nvSpPr>
        <p:spPr>
          <a:xfrm>
            <a:off x="581066" y="844103"/>
            <a:ext cx="6509848" cy="4607791"/>
          </a:xfrm>
          <a:solidFill>
            <a:schemeClr val="bg1"/>
          </a:solidFill>
        </p:spPr>
        <p:txBody>
          <a:bodyPr tIns="108000" rtlCol="0"/>
          <a:lstStyle/>
          <a:p>
            <a:pPr algn="ctr">
              <a:lnSpc>
                <a:spcPct val="70000"/>
              </a:lnSpc>
            </a:pPr>
            <a:r>
              <a:rPr lang="fr-FR" sz="2800" spc="0" dirty="0">
                <a:solidFill>
                  <a:srgbClr val="0070C0"/>
                </a:solidFill>
                <a:latin typeface="+mn-lt"/>
              </a:rPr>
              <a:t>Un outil simple </a:t>
            </a:r>
            <a:br>
              <a:rPr lang="fr-FR" sz="2800" b="0" spc="0" dirty="0">
                <a:solidFill>
                  <a:srgbClr val="0070C0"/>
                </a:solidFill>
                <a:latin typeface="+mn-lt"/>
              </a:rPr>
            </a:br>
            <a:r>
              <a:rPr lang="fr-FR" sz="2800" b="0" spc="0" dirty="0">
                <a:solidFill>
                  <a:srgbClr val="0070C0"/>
                </a:solidFill>
                <a:latin typeface="+mn-lt"/>
              </a:rPr>
              <a:t>adapté à l’évolution du monde de la santé </a:t>
            </a:r>
            <a:br>
              <a:rPr lang="fr-FR" sz="2800" b="0" spc="0" dirty="0">
                <a:solidFill>
                  <a:srgbClr val="0070C0"/>
                </a:solidFill>
                <a:latin typeface="+mn-lt"/>
              </a:rPr>
            </a:br>
            <a:r>
              <a:rPr lang="fr-FR" sz="2800" b="0" spc="0" dirty="0">
                <a:solidFill>
                  <a:srgbClr val="0070C0"/>
                </a:solidFill>
                <a:latin typeface="+mn-lt"/>
              </a:rPr>
              <a:t>et  aux derniers  critères de la HAS(2en1)</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pour mesurer </a:t>
            </a:r>
            <a:br>
              <a:rPr lang="fr-FR" sz="2800" b="0" spc="0" dirty="0">
                <a:solidFill>
                  <a:srgbClr val="0070C0"/>
                </a:solidFill>
                <a:latin typeface="+mn-lt"/>
              </a:rPr>
            </a:br>
            <a:br>
              <a:rPr lang="fr-FR" sz="2800" b="0" spc="0" dirty="0">
                <a:solidFill>
                  <a:srgbClr val="0070C0"/>
                </a:solidFill>
                <a:latin typeface="+mn-lt"/>
              </a:rPr>
            </a:br>
            <a:r>
              <a:rPr lang="fr-FR" sz="2800" spc="0" dirty="0">
                <a:solidFill>
                  <a:srgbClr val="0070C0"/>
                </a:solidFill>
                <a:latin typeface="+mn-lt"/>
              </a:rPr>
              <a:t>la Culture Qualité et Sécurité des Soins </a:t>
            </a:r>
            <a:br>
              <a:rPr lang="fr-FR" sz="2800" spc="0" dirty="0">
                <a:solidFill>
                  <a:srgbClr val="0070C0"/>
                </a:solidFill>
                <a:latin typeface="+mn-lt"/>
              </a:rPr>
            </a:br>
            <a:r>
              <a:rPr lang="fr-FR" sz="2800" spc="0" dirty="0">
                <a:solidFill>
                  <a:srgbClr val="0070C0"/>
                </a:solidFill>
                <a:latin typeface="+mn-lt"/>
              </a:rPr>
              <a:t>des équipes</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avec</a:t>
            </a:r>
            <a:br>
              <a:rPr lang="fr-FR" sz="2800" b="0" spc="0" dirty="0">
                <a:solidFill>
                  <a:srgbClr val="0070C0"/>
                </a:solidFill>
                <a:latin typeface="+mn-lt"/>
              </a:rPr>
            </a:br>
            <a:r>
              <a:rPr lang="fr-FR" sz="2800" b="0" spc="0" dirty="0">
                <a:solidFill>
                  <a:srgbClr val="0070C0"/>
                </a:solidFill>
                <a:latin typeface="+mn-lt"/>
              </a:rPr>
              <a:t>vos actions d’amélioration pour mieux prendre en charge vos patients </a:t>
            </a:r>
          </a:p>
        </p:txBody>
      </p:sp>
      <p:pic>
        <p:nvPicPr>
          <p:cNvPr id="2" name="Image 1" descr="STARAQS&#10;&#10;Le contenu généré par l’IA peut être incorrect.">
            <a:extLst>
              <a:ext uri="{FF2B5EF4-FFF2-40B4-BE49-F238E27FC236}">
                <a16:creationId xmlns:a16="http://schemas.microsoft.com/office/drawing/2014/main" id="{5B9C96F1-7CB6-32D1-A69C-62A4E52640F7}"/>
              </a:ext>
            </a:extLst>
          </p:cNvPr>
          <p:cNvPicPr>
            <a:picLocks noChangeAspect="1"/>
          </p:cNvPicPr>
          <p:nvPr/>
        </p:nvPicPr>
        <p:blipFill>
          <a:blip r:embed="rId4"/>
          <a:stretch>
            <a:fillRect/>
          </a:stretch>
        </p:blipFill>
        <p:spPr>
          <a:xfrm>
            <a:off x="7671980" y="1684234"/>
            <a:ext cx="4293524" cy="3767660"/>
          </a:xfrm>
          <a:prstGeom prst="rect">
            <a:avLst/>
          </a:prstGeom>
        </p:spPr>
      </p:pic>
      <p:sp>
        <p:nvSpPr>
          <p:cNvPr id="3" name="ZoneTexte 2">
            <a:extLst>
              <a:ext uri="{FF2B5EF4-FFF2-40B4-BE49-F238E27FC236}">
                <a16:creationId xmlns:a16="http://schemas.microsoft.com/office/drawing/2014/main" id="{4D08F2AF-3B30-6932-91C1-8ECF7C733209}"/>
              </a:ext>
            </a:extLst>
          </p:cNvPr>
          <p:cNvSpPr txBox="1"/>
          <p:nvPr/>
        </p:nvSpPr>
        <p:spPr>
          <a:xfrm>
            <a:off x="7682476" y="1004031"/>
            <a:ext cx="4293524" cy="523220"/>
          </a:xfrm>
          <a:prstGeom prst="rect">
            <a:avLst/>
          </a:prstGeom>
          <a:noFill/>
        </p:spPr>
        <p:txBody>
          <a:bodyPr wrap="square">
            <a:spAutoFit/>
          </a:bodyPr>
          <a:lstStyle/>
          <a:p>
            <a:pPr lvl="0"/>
            <a:r>
              <a:rPr lang="fr-FR" sz="2800" b="1" dirty="0">
                <a:solidFill>
                  <a:srgbClr val="002060"/>
                </a:solidFill>
              </a:rPr>
              <a:t>La STARAQS vous propose </a:t>
            </a:r>
          </a:p>
        </p:txBody>
      </p:sp>
    </p:spTree>
    <p:extLst>
      <p:ext uri="{BB962C8B-B14F-4D97-AF65-F5344CB8AC3E}">
        <p14:creationId xmlns:p14="http://schemas.microsoft.com/office/powerpoint/2010/main" val="38109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B189-5CEC-AE96-9477-75723CF1F463}"/>
            </a:ext>
          </a:extLst>
        </p:cNvPr>
        <p:cNvGrpSpPr/>
        <p:nvPr/>
      </p:nvGrpSpPr>
      <p:grpSpPr>
        <a:xfrm>
          <a:off x="0" y="0"/>
          <a:ext cx="0" cy="0"/>
          <a:chOff x="0" y="0"/>
          <a:chExt cx="0" cy="0"/>
        </a:xfrm>
      </p:grpSpPr>
      <p:pic>
        <p:nvPicPr>
          <p:cNvPr id="11" name="Image 10" descr="Une image contenant personne, ordinateur portable, Appareil électronique, Matériel de bureau&#10;&#10;Le contenu généré par l’IA peut être incorrect.">
            <a:extLst>
              <a:ext uri="{FF2B5EF4-FFF2-40B4-BE49-F238E27FC236}">
                <a16:creationId xmlns:a16="http://schemas.microsoft.com/office/drawing/2014/main" id="{4AD1EB6F-1C1E-75DA-05CB-E2AF69F2746B}"/>
              </a:ext>
            </a:extLst>
          </p:cNvPr>
          <p:cNvPicPr>
            <a:picLocks noChangeAspect="1"/>
          </p:cNvPicPr>
          <p:nvPr/>
        </p:nvPicPr>
        <p:blipFill>
          <a:blip r:embed="rId3"/>
          <a:srcRect l="42964" t="2267" r="500"/>
          <a:stretch>
            <a:fillRect/>
          </a:stretch>
        </p:blipFill>
        <p:spPr>
          <a:xfrm>
            <a:off x="0" y="0"/>
            <a:ext cx="6168101" cy="6803351"/>
          </a:xfrm>
          <a:prstGeom prst="rect">
            <a:avLst/>
          </a:prstGeom>
        </p:spPr>
      </p:pic>
      <p:sp>
        <p:nvSpPr>
          <p:cNvPr id="20" name="Rectangle 19" descr="Bloc d’accentuation">
            <a:extLst>
              <a:ext uri="{FF2B5EF4-FFF2-40B4-BE49-F238E27FC236}">
                <a16:creationId xmlns:a16="http://schemas.microsoft.com/office/drawing/2014/main" id="{B17BEF1B-9B94-7FBD-8135-0CBB14739782}"/>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F575DBB-1F2B-1476-D405-5DECA4AD8DB8}"/>
              </a:ext>
            </a:extLst>
          </p:cNvPr>
          <p:cNvSpPr>
            <a:spLocks noGrp="1"/>
          </p:cNvSpPr>
          <p:nvPr>
            <p:ph type="title"/>
          </p:nvPr>
        </p:nvSpPr>
        <p:spPr>
          <a:xfrm>
            <a:off x="5118100" y="1869795"/>
            <a:ext cx="6641900" cy="1559205"/>
          </a:xfrm>
        </p:spPr>
        <p:txBody>
          <a:bodyPr rtlCol="0"/>
          <a:lstStyle/>
          <a:p>
            <a:pPr rtl="0"/>
            <a:r>
              <a:rPr lang="fr-FR" sz="6000" dirty="0"/>
              <a:t>Découvrir la méthode et l’outil</a:t>
            </a:r>
          </a:p>
        </p:txBody>
      </p:sp>
      <p:sp>
        <p:nvSpPr>
          <p:cNvPr id="3" name="Espace réservé du texte 2">
            <a:extLst>
              <a:ext uri="{FF2B5EF4-FFF2-40B4-BE49-F238E27FC236}">
                <a16:creationId xmlns:a16="http://schemas.microsoft.com/office/drawing/2014/main" id="{A97495B6-1987-7A92-A71F-C67A217AA89C}"/>
              </a:ext>
            </a:extLst>
          </p:cNvPr>
          <p:cNvSpPr>
            <a:spLocks noGrp="1"/>
          </p:cNvSpPr>
          <p:nvPr>
            <p:ph type="body" sz="quarter" idx="32"/>
          </p:nvPr>
        </p:nvSpPr>
        <p:spPr>
          <a:xfrm>
            <a:off x="5118373" y="3429000"/>
            <a:ext cx="6641626" cy="590155"/>
          </a:xfrm>
        </p:spPr>
        <p:txBody>
          <a:bodyPr rtlCol="0"/>
          <a:lstStyle/>
          <a:p>
            <a:pPr rtl="0"/>
            <a:r>
              <a:rPr lang="fr-FR" dirty="0"/>
              <a:t>Une méthode simple et un outil facilitant</a:t>
            </a:r>
          </a:p>
        </p:txBody>
      </p:sp>
      <p:sp>
        <p:nvSpPr>
          <p:cNvPr id="4" name="Espace réservé du contenu 3">
            <a:extLst>
              <a:ext uri="{FF2B5EF4-FFF2-40B4-BE49-F238E27FC236}">
                <a16:creationId xmlns:a16="http://schemas.microsoft.com/office/drawing/2014/main" id="{0FA48EFC-B846-75A8-B6A3-57182ABD0A48}"/>
              </a:ext>
            </a:extLst>
          </p:cNvPr>
          <p:cNvSpPr>
            <a:spLocks noGrp="1"/>
          </p:cNvSpPr>
          <p:nvPr>
            <p:ph sz="half" idx="1"/>
          </p:nvPr>
        </p:nvSpPr>
        <p:spPr>
          <a:xfrm>
            <a:off x="6288000" y="4247804"/>
            <a:ext cx="5472000" cy="1944195"/>
          </a:xfrm>
        </p:spPr>
        <p:txBody>
          <a:bodyPr rtlCol="0"/>
          <a:lstStyle/>
          <a:p>
            <a:pPr marL="0" indent="0">
              <a:buNone/>
            </a:pPr>
            <a:r>
              <a:rPr lang="fr-FR" sz="2800" dirty="0"/>
              <a:t>1 outil en ligne STARAQS</a:t>
            </a:r>
          </a:p>
          <a:p>
            <a:pPr marL="0" indent="0">
              <a:buNone/>
            </a:pPr>
            <a:r>
              <a:rPr lang="fr-FR" sz="2800" dirty="0"/>
              <a:t>1 kit de documents types</a:t>
            </a:r>
          </a:p>
          <a:p>
            <a:pPr marL="0" indent="0">
              <a:buNone/>
            </a:pPr>
            <a:r>
              <a:rPr lang="fr-FR" sz="2800" dirty="0"/>
              <a:t>1 guide d’aide au déploiement de la démarche pour l’animateur </a:t>
            </a:r>
          </a:p>
          <a:p>
            <a:pPr marL="0" indent="0" rtl="0">
              <a:buNone/>
            </a:pPr>
            <a:endParaRPr lang="fr-FR" sz="2800" dirty="0"/>
          </a:p>
        </p:txBody>
      </p:sp>
      <p:sp>
        <p:nvSpPr>
          <p:cNvPr id="6" name="Espace réservé du numéro de diapositive 5">
            <a:extLst>
              <a:ext uri="{FF2B5EF4-FFF2-40B4-BE49-F238E27FC236}">
                <a16:creationId xmlns:a16="http://schemas.microsoft.com/office/drawing/2014/main" id="{85BF59D2-3611-3ED9-2CF7-682DF34187AC}"/>
              </a:ext>
            </a:extLst>
          </p:cNvPr>
          <p:cNvSpPr>
            <a:spLocks noGrp="1"/>
          </p:cNvSpPr>
          <p:nvPr>
            <p:ph type="sldNum" sz="quarter" idx="33"/>
          </p:nvPr>
        </p:nvSpPr>
        <p:spPr/>
        <p:txBody>
          <a:bodyPr rtlCol="0"/>
          <a:lstStyle/>
          <a:p>
            <a:pPr rtl="0"/>
            <a:fld id="{19B51A1E-902D-48AF-9020-955120F399B6}" type="slidenum">
              <a:rPr lang="fr-FR" smtClean="0"/>
              <a:pPr rtl="0"/>
              <a:t>12</a:t>
            </a:fld>
            <a:endParaRPr lang="fr-FR"/>
          </a:p>
        </p:txBody>
      </p:sp>
    </p:spTree>
    <p:extLst>
      <p:ext uri="{BB962C8B-B14F-4D97-AF65-F5344CB8AC3E}">
        <p14:creationId xmlns:p14="http://schemas.microsoft.com/office/powerpoint/2010/main" val="132932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C8BF-7A39-427F-831C-1174DDE81EB5}"/>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BA956B1A-4277-CC36-89B0-B2F226A08AB6}"/>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13</a:t>
            </a:fld>
            <a:endParaRPr lang="fr-FR"/>
          </a:p>
        </p:txBody>
      </p:sp>
      <p:graphicFrame>
        <p:nvGraphicFramePr>
          <p:cNvPr id="9" name="Diagramme 8">
            <a:extLst>
              <a:ext uri="{FF2B5EF4-FFF2-40B4-BE49-F238E27FC236}">
                <a16:creationId xmlns:a16="http://schemas.microsoft.com/office/drawing/2014/main" id="{71ECF609-AB1C-1590-B792-51CE8DCE30D7}"/>
              </a:ext>
            </a:extLst>
          </p:cNvPr>
          <p:cNvGraphicFramePr/>
          <p:nvPr/>
        </p:nvGraphicFramePr>
        <p:xfrm>
          <a:off x="1573629" y="-235504"/>
          <a:ext cx="9786257" cy="796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82568300-B6F7-F4E3-0BF6-106333004E22}"/>
              </a:ext>
            </a:extLst>
          </p:cNvPr>
          <p:cNvSpPr>
            <a:spLocks noGrp="1"/>
          </p:cNvSpPr>
          <p:nvPr>
            <p:ph type="title"/>
          </p:nvPr>
        </p:nvSpPr>
        <p:spPr>
          <a:xfrm>
            <a:off x="152649" y="1609051"/>
            <a:ext cx="2441847" cy="4762300"/>
          </a:xfrm>
        </p:spPr>
        <p:txBody>
          <a:bodyPr rtlCol="0"/>
          <a:lstStyle/>
          <a:p>
            <a:r>
              <a:rPr lang="fr-FR" sz="2800" dirty="0"/>
              <a:t>Méthodologie pour la réalisation du baromètre CQSS en équipe</a:t>
            </a:r>
            <a:br>
              <a:rPr lang="fr-FR" sz="2800" dirty="0"/>
            </a:br>
            <a:br>
              <a:rPr lang="fr-FR" sz="2800" b="0" dirty="0"/>
            </a:br>
            <a:br>
              <a:rPr lang="fr-FR" sz="2800" dirty="0"/>
            </a:br>
            <a:endParaRPr lang="fr-FR" sz="2800" dirty="0"/>
          </a:p>
        </p:txBody>
      </p:sp>
      <p:sp>
        <p:nvSpPr>
          <p:cNvPr id="3" name="Rectangle 2">
            <a:extLst>
              <a:ext uri="{FF2B5EF4-FFF2-40B4-BE49-F238E27FC236}">
                <a16:creationId xmlns:a16="http://schemas.microsoft.com/office/drawing/2014/main" id="{91F828B4-C429-DAF8-B17A-7FC407316AC4}"/>
              </a:ext>
            </a:extLst>
          </p:cNvPr>
          <p:cNvSpPr/>
          <p:nvPr/>
        </p:nvSpPr>
        <p:spPr>
          <a:xfrm>
            <a:off x="1950720" y="0"/>
            <a:ext cx="426719"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1</a:t>
            </a:r>
          </a:p>
        </p:txBody>
      </p:sp>
      <p:sp>
        <p:nvSpPr>
          <p:cNvPr id="4" name="Rectangle 3">
            <a:extLst>
              <a:ext uri="{FF2B5EF4-FFF2-40B4-BE49-F238E27FC236}">
                <a16:creationId xmlns:a16="http://schemas.microsoft.com/office/drawing/2014/main" id="{E8A3FE9D-A767-D881-CBFA-19CB1568DCC7}"/>
              </a:ext>
            </a:extLst>
          </p:cNvPr>
          <p:cNvSpPr/>
          <p:nvPr/>
        </p:nvSpPr>
        <p:spPr>
          <a:xfrm>
            <a:off x="2560295" y="1236123"/>
            <a:ext cx="505268"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2</a:t>
            </a:r>
          </a:p>
        </p:txBody>
      </p:sp>
      <p:sp>
        <p:nvSpPr>
          <p:cNvPr id="6" name="Rectangle 5">
            <a:extLst>
              <a:ext uri="{FF2B5EF4-FFF2-40B4-BE49-F238E27FC236}">
                <a16:creationId xmlns:a16="http://schemas.microsoft.com/office/drawing/2014/main" id="{9A698705-58FF-2F18-8117-C463EA37F359}"/>
              </a:ext>
            </a:extLst>
          </p:cNvPr>
          <p:cNvSpPr/>
          <p:nvPr/>
        </p:nvSpPr>
        <p:spPr>
          <a:xfrm>
            <a:off x="2932488" y="2349171"/>
            <a:ext cx="521297"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3</a:t>
            </a:r>
          </a:p>
        </p:txBody>
      </p:sp>
      <p:sp>
        <p:nvSpPr>
          <p:cNvPr id="7" name="Rectangle 6">
            <a:extLst>
              <a:ext uri="{FF2B5EF4-FFF2-40B4-BE49-F238E27FC236}">
                <a16:creationId xmlns:a16="http://schemas.microsoft.com/office/drawing/2014/main" id="{30DF3C52-BB1E-34D5-2FF9-EC216CC82128}"/>
              </a:ext>
            </a:extLst>
          </p:cNvPr>
          <p:cNvSpPr/>
          <p:nvPr/>
        </p:nvSpPr>
        <p:spPr>
          <a:xfrm>
            <a:off x="2932488" y="3528536"/>
            <a:ext cx="553357" cy="923330"/>
          </a:xfrm>
          <a:prstGeom prst="rect">
            <a:avLst/>
          </a:prstGeom>
          <a:noFill/>
        </p:spPr>
        <p:txBody>
          <a:bodyPr wrap="none" lIns="91440" tIns="45720" rIns="91440" bIns="45720">
            <a:spAutoFit/>
          </a:bodyPr>
          <a:lstStyle/>
          <a:p>
            <a:pPr algn="ctr"/>
            <a:r>
              <a:rPr lang="fr-FR" sz="5400" dirty="0">
                <a:ln w="0"/>
                <a:effectLst>
                  <a:outerShdw blurRad="38100" dist="19050" dir="2700000" algn="tl" rotWithShape="0">
                    <a:schemeClr val="dk1">
                      <a:alpha val="40000"/>
                    </a:schemeClr>
                  </a:outerShdw>
                </a:effectLst>
              </a:rPr>
              <a:t>4</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C1E9102-E7A7-8CFB-3565-7E18D3F81BE2}"/>
              </a:ext>
            </a:extLst>
          </p:cNvPr>
          <p:cNvSpPr/>
          <p:nvPr/>
        </p:nvSpPr>
        <p:spPr>
          <a:xfrm>
            <a:off x="2803311" y="4707901"/>
            <a:ext cx="52450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5</a:t>
            </a:r>
          </a:p>
        </p:txBody>
      </p:sp>
      <p:sp>
        <p:nvSpPr>
          <p:cNvPr id="11" name="Rectangle 10">
            <a:extLst>
              <a:ext uri="{FF2B5EF4-FFF2-40B4-BE49-F238E27FC236}">
                <a16:creationId xmlns:a16="http://schemas.microsoft.com/office/drawing/2014/main" id="{BD628EDE-E53B-C13F-8C91-D2A3AE9D6C47}"/>
              </a:ext>
            </a:extLst>
          </p:cNvPr>
          <p:cNvSpPr/>
          <p:nvPr/>
        </p:nvSpPr>
        <p:spPr>
          <a:xfrm>
            <a:off x="2319018" y="5862141"/>
            <a:ext cx="566181"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97984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A3CA-E6DD-A9AF-60D9-EBFE801343FF}"/>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B1D5FDA-8959-3779-849F-5FD6F4189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21" t="4534" r="8405" b="9352"/>
          <a:stretch>
            <a:fillRect/>
          </a:stretch>
        </p:blipFill>
        <p:spPr bwMode="auto">
          <a:xfrm>
            <a:off x="-1" y="-1"/>
            <a:ext cx="9808029"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39C61B0C-E117-2A28-A56F-3869AFD308CC}"/>
              </a:ext>
            </a:extLst>
          </p:cNvPr>
          <p:cNvSpPr>
            <a:spLocks noGrp="1"/>
          </p:cNvSpPr>
          <p:nvPr>
            <p:ph type="ctrTitle"/>
          </p:nvPr>
        </p:nvSpPr>
        <p:spPr>
          <a:xfrm>
            <a:off x="8458200" y="2645229"/>
            <a:ext cx="3733800" cy="1860868"/>
          </a:xfrm>
        </p:spPr>
        <p:txBody>
          <a:bodyPr tIns="180000" rtlCol="0"/>
          <a:lstStyle/>
          <a:p>
            <a:pPr algn="ctr" rtl="0"/>
            <a:r>
              <a:rPr lang="fr-FR" sz="6000" dirty="0"/>
              <a:t>Décider et s’organiser</a:t>
            </a:r>
          </a:p>
        </p:txBody>
      </p:sp>
      <p:sp>
        <p:nvSpPr>
          <p:cNvPr id="14" name="Espace réservé du texte 13">
            <a:extLst>
              <a:ext uri="{FF2B5EF4-FFF2-40B4-BE49-F238E27FC236}">
                <a16:creationId xmlns:a16="http://schemas.microsoft.com/office/drawing/2014/main" id="{3031065C-0AE9-FC1C-EF5A-15989E6E6803}"/>
              </a:ext>
            </a:extLst>
          </p:cNvPr>
          <p:cNvSpPr>
            <a:spLocks noGrp="1"/>
          </p:cNvSpPr>
          <p:nvPr>
            <p:ph type="body" sz="quarter" idx="13"/>
          </p:nvPr>
        </p:nvSpPr>
        <p:spPr>
          <a:xfrm>
            <a:off x="8458200" y="4506097"/>
            <a:ext cx="3733800" cy="743260"/>
          </a:xfrm>
        </p:spPr>
        <p:txBody>
          <a:bodyPr rtlCol="0"/>
          <a:lstStyle/>
          <a:p>
            <a:pPr rtl="0"/>
            <a:r>
              <a:rPr lang="fr-FR" dirty="0"/>
              <a:t>Pilotage de la démarche</a:t>
            </a:r>
          </a:p>
        </p:txBody>
      </p:sp>
      <p:sp>
        <p:nvSpPr>
          <p:cNvPr id="5" name="Espace réservé du numéro de diapositive 4">
            <a:extLst>
              <a:ext uri="{FF2B5EF4-FFF2-40B4-BE49-F238E27FC236}">
                <a16:creationId xmlns:a16="http://schemas.microsoft.com/office/drawing/2014/main" id="{8438A3B6-65DE-F01D-480C-8BF086705F2D}"/>
              </a:ext>
            </a:extLst>
          </p:cNvPr>
          <p:cNvSpPr>
            <a:spLocks noGrp="1"/>
          </p:cNvSpPr>
          <p:nvPr>
            <p:ph type="sldNum" sz="quarter" idx="12"/>
          </p:nvPr>
        </p:nvSpPr>
        <p:spPr/>
        <p:txBody>
          <a:bodyPr rtlCol="0"/>
          <a:lstStyle/>
          <a:p>
            <a:pPr rtl="0"/>
            <a:fld id="{19B51A1E-902D-48AF-9020-955120F399B6}" type="slidenum">
              <a:rPr lang="fr-FR" smtClean="0"/>
              <a:pPr rtl="0"/>
              <a:t>14</a:t>
            </a:fld>
            <a:endParaRPr lang="fr-FR"/>
          </a:p>
        </p:txBody>
      </p:sp>
    </p:spTree>
    <p:extLst>
      <p:ext uri="{BB962C8B-B14F-4D97-AF65-F5344CB8AC3E}">
        <p14:creationId xmlns:p14="http://schemas.microsoft.com/office/powerpoint/2010/main" val="369934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4609-177C-A6C3-5F80-3D1DEC09F283}"/>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DCC4F24-E9AF-BEF6-A4C7-4B3004C8F50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15</a:t>
            </a:fld>
            <a:endParaRPr lang="fr-FR"/>
          </a:p>
        </p:txBody>
      </p:sp>
      <p:sp>
        <p:nvSpPr>
          <p:cNvPr id="3" name="Titre 1">
            <a:extLst>
              <a:ext uri="{FF2B5EF4-FFF2-40B4-BE49-F238E27FC236}">
                <a16:creationId xmlns:a16="http://schemas.microsoft.com/office/drawing/2014/main" id="{62C2C25E-2404-9301-43E3-5AE90F2DCEAD}"/>
              </a:ext>
            </a:extLst>
          </p:cNvPr>
          <p:cNvSpPr txBox="1">
            <a:spLocks/>
          </p:cNvSpPr>
          <p:nvPr/>
        </p:nvSpPr>
        <p:spPr>
          <a:xfrm>
            <a:off x="320077" y="502507"/>
            <a:ext cx="11306920" cy="586884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Pour réaliser le Baromètre Culture Qualité Sécurité des Soins en équipe avec l’outil de la STARAQS, il faut que </a:t>
            </a:r>
            <a:r>
              <a:rPr lang="fr-FR" sz="2800" dirty="0">
                <a:solidFill>
                  <a:srgbClr val="0070C0"/>
                </a:solidFill>
              </a:rPr>
              <a:t>l’établissement soit adhérent </a:t>
            </a:r>
            <a:r>
              <a:rPr lang="fr-FR" sz="2800" b="0" dirty="0"/>
              <a:t>pour le site géographique concerné.</a:t>
            </a:r>
          </a:p>
          <a:p>
            <a:pPr lvl="0"/>
            <a:endParaRPr lang="fr-FR" sz="2800" b="0" dirty="0"/>
          </a:p>
          <a:p>
            <a:pPr lvl="0"/>
            <a:r>
              <a:rPr lang="fr-FR" sz="2800" b="0" dirty="0"/>
              <a:t>La STARAQS demandera la désignation d’un </a:t>
            </a:r>
            <a:r>
              <a:rPr lang="fr-FR" sz="2800" dirty="0">
                <a:solidFill>
                  <a:srgbClr val="0070C0"/>
                </a:solidFill>
              </a:rPr>
              <a:t>pilote/animateur pour l’établissement </a:t>
            </a:r>
            <a:r>
              <a:rPr lang="fr-FR" sz="2800" b="0" dirty="0"/>
              <a:t>à qui il communiquera les accès à l’outil en ligne.</a:t>
            </a:r>
          </a:p>
          <a:p>
            <a:pPr lvl="0"/>
            <a:endParaRPr lang="fr-FR" sz="2800" b="0" dirty="0"/>
          </a:p>
          <a:p>
            <a:pPr lvl="0"/>
            <a:r>
              <a:rPr lang="fr-FR" sz="2800" b="0" dirty="0"/>
              <a:t>Des baromètres peuvent être conduits pour plusieurs unités de soins de l’établissement et à des périodes différentes. L’animateur pourra créer les mesures correspondantes.</a:t>
            </a:r>
            <a:br>
              <a:rPr lang="fr-FR" sz="2800" b="0" dirty="0"/>
            </a:br>
            <a:r>
              <a:rPr lang="fr-FR" sz="2800" b="0" dirty="0"/>
              <a:t>Il faut donc </a:t>
            </a:r>
            <a:r>
              <a:rPr lang="fr-FR" sz="2800" dirty="0">
                <a:solidFill>
                  <a:srgbClr val="0070C0"/>
                </a:solidFill>
              </a:rPr>
              <a:t>valider institutionnellement </a:t>
            </a:r>
            <a:r>
              <a:rPr lang="fr-FR" sz="2800" b="0" dirty="0"/>
              <a:t>la réalisation du baromètre en identifiant les </a:t>
            </a:r>
            <a:r>
              <a:rPr lang="fr-FR" sz="2800" dirty="0">
                <a:solidFill>
                  <a:srgbClr val="0070C0"/>
                </a:solidFill>
              </a:rPr>
              <a:t>unités concernées </a:t>
            </a:r>
            <a:r>
              <a:rPr lang="fr-FR" sz="2800" b="0" dirty="0"/>
              <a:t>et les </a:t>
            </a:r>
            <a:r>
              <a:rPr lang="fr-FR" sz="2800" dirty="0">
                <a:solidFill>
                  <a:srgbClr val="0070C0"/>
                </a:solidFill>
              </a:rPr>
              <a:t>périodes (dates début et fin). </a:t>
            </a:r>
          </a:p>
          <a:p>
            <a:pPr lvl="0"/>
            <a:endParaRPr lang="fr-FR" sz="2800" dirty="0">
              <a:solidFill>
                <a:srgbClr val="0070C0"/>
              </a:solidFill>
            </a:endParaRPr>
          </a:p>
          <a:p>
            <a:pPr lvl="0"/>
            <a:r>
              <a:rPr lang="fr-FR" sz="2800" b="0" i="1" dirty="0"/>
              <a:t>Il est recommandé que le service qualité soit partie prenante ou a minima informé car cette évaluation est à intégrer dans le PAQSS* de l’établissement et est valorisable dans la démarche de certification.</a:t>
            </a:r>
            <a:br>
              <a:rPr lang="fr-FR" sz="2800" b="0" dirty="0"/>
            </a:br>
            <a:endParaRPr lang="fr-FR" sz="2800" b="0" dirty="0"/>
          </a:p>
        </p:txBody>
      </p:sp>
      <p:sp>
        <p:nvSpPr>
          <p:cNvPr id="4" name="ZoneTexte 3">
            <a:extLst>
              <a:ext uri="{FF2B5EF4-FFF2-40B4-BE49-F238E27FC236}">
                <a16:creationId xmlns:a16="http://schemas.microsoft.com/office/drawing/2014/main" id="{E45EA168-40AD-329F-E3AC-8A1650DF3FDB}"/>
              </a:ext>
            </a:extLst>
          </p:cNvPr>
          <p:cNvSpPr txBox="1"/>
          <p:nvPr/>
        </p:nvSpPr>
        <p:spPr>
          <a:xfrm>
            <a:off x="1613807" y="6371350"/>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209174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4609-177C-A6C3-5F80-3D1DEC09F283}"/>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DCC4F24-E9AF-BEF6-A4C7-4B3004C8F50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16</a:t>
            </a:fld>
            <a:endParaRPr lang="fr-FR"/>
          </a:p>
        </p:txBody>
      </p:sp>
      <p:sp>
        <p:nvSpPr>
          <p:cNvPr id="3" name="Titre 1">
            <a:extLst>
              <a:ext uri="{FF2B5EF4-FFF2-40B4-BE49-F238E27FC236}">
                <a16:creationId xmlns:a16="http://schemas.microsoft.com/office/drawing/2014/main" id="{62C2C25E-2404-9301-43E3-5AE90F2DCEAD}"/>
              </a:ext>
            </a:extLst>
          </p:cNvPr>
          <p:cNvSpPr txBox="1">
            <a:spLocks/>
          </p:cNvSpPr>
          <p:nvPr/>
        </p:nvSpPr>
        <p:spPr>
          <a:xfrm>
            <a:off x="453080" y="1596044"/>
            <a:ext cx="11306920" cy="462500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L’établissement a décidé de s’engager à </a:t>
            </a:r>
            <a:r>
              <a:rPr lang="fr-FR" sz="2800" dirty="0">
                <a:solidFill>
                  <a:srgbClr val="0070C0"/>
                </a:solidFill>
              </a:rPr>
              <a:t>mesurer la culture qualité et sécurité des soins </a:t>
            </a:r>
            <a:r>
              <a:rPr lang="fr-FR" sz="2800" b="0" dirty="0"/>
              <a:t>en utilisant le baromètre proposé par la STARAQS, Structure régionale d’appui à la Qualité et Sécurité des soins pour l’Ile de France. Ceci a été validé </a:t>
            </a:r>
            <a:r>
              <a:rPr lang="fr-FR" sz="2800" b="0" dirty="0">
                <a:highlight>
                  <a:srgbClr val="00FFFF"/>
                </a:highlight>
              </a:rPr>
              <a:t>le  ….</a:t>
            </a:r>
          </a:p>
          <a:p>
            <a:pPr lvl="0"/>
            <a:r>
              <a:rPr lang="fr-FR" sz="2800" b="0" dirty="0"/>
              <a:t>Nous avons décidé de conduire l’évaluation dans les unités et aux périodes suivantes. </a:t>
            </a:r>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r>
              <a:rPr lang="fr-FR" sz="2800" b="0" dirty="0"/>
              <a:t>L’animateur désigné pour déployer la démarche dans l’établissement est :</a:t>
            </a:r>
          </a:p>
          <a:p>
            <a:pPr lvl="0"/>
            <a:r>
              <a:rPr lang="fr-FR" sz="2800" b="0" dirty="0">
                <a:solidFill>
                  <a:srgbClr val="0070C0"/>
                </a:solidFill>
                <a:highlight>
                  <a:srgbClr val="00FFFF"/>
                </a:highlight>
              </a:rPr>
              <a:t>Nom Prénom Fonction Coordonnées</a:t>
            </a:r>
            <a:endParaRPr lang="fr-FR" sz="2800" b="0" dirty="0"/>
          </a:p>
        </p:txBody>
      </p:sp>
      <p:graphicFrame>
        <p:nvGraphicFramePr>
          <p:cNvPr id="2" name="Tableau 1">
            <a:extLst>
              <a:ext uri="{FF2B5EF4-FFF2-40B4-BE49-F238E27FC236}">
                <a16:creationId xmlns:a16="http://schemas.microsoft.com/office/drawing/2014/main" id="{5645CC57-7003-6131-A8CD-4692C7B789CB}"/>
              </a:ext>
            </a:extLst>
          </p:cNvPr>
          <p:cNvGraphicFramePr>
            <a:graphicFrameLocks noGrp="1"/>
          </p:cNvGraphicFramePr>
          <p:nvPr>
            <p:extLst>
              <p:ext uri="{D42A27DB-BD31-4B8C-83A1-F6EECF244321}">
                <p14:modId xmlns:p14="http://schemas.microsoft.com/office/powerpoint/2010/main" val="1373816310"/>
              </p:ext>
            </p:extLst>
          </p:nvPr>
        </p:nvGraphicFramePr>
        <p:xfrm>
          <a:off x="2009122" y="3644885"/>
          <a:ext cx="6130488" cy="1483360"/>
        </p:xfrm>
        <a:graphic>
          <a:graphicData uri="http://schemas.openxmlformats.org/drawingml/2006/table">
            <a:tbl>
              <a:tblPr firstRow="1" bandRow="1">
                <a:tableStyleId>{E8034E78-7F5D-4C2E-B375-FC64B27BC917}</a:tableStyleId>
              </a:tblPr>
              <a:tblGrid>
                <a:gridCol w="3893027">
                  <a:extLst>
                    <a:ext uri="{9D8B030D-6E8A-4147-A177-3AD203B41FA5}">
                      <a16:colId xmlns:a16="http://schemas.microsoft.com/office/drawing/2014/main" val="3983439783"/>
                    </a:ext>
                  </a:extLst>
                </a:gridCol>
                <a:gridCol w="2237461">
                  <a:extLst>
                    <a:ext uri="{9D8B030D-6E8A-4147-A177-3AD203B41FA5}">
                      <a16:colId xmlns:a16="http://schemas.microsoft.com/office/drawing/2014/main" val="307685661"/>
                    </a:ext>
                  </a:extLst>
                </a:gridCol>
              </a:tblGrid>
              <a:tr h="370840">
                <a:tc>
                  <a:txBody>
                    <a:bodyPr/>
                    <a:lstStyle/>
                    <a:p>
                      <a:r>
                        <a:rPr lang="fr-FR" b="0" dirty="0">
                          <a:solidFill>
                            <a:srgbClr val="0070C0"/>
                          </a:solidFill>
                          <a:highlight>
                            <a:srgbClr val="00FFFF"/>
                          </a:highlight>
                        </a:rPr>
                        <a:t>Unité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315412"/>
                  </a:ext>
                </a:extLst>
              </a:tr>
              <a:tr h="370840">
                <a:tc>
                  <a:txBody>
                    <a:bodyPr/>
                    <a:lstStyle/>
                    <a:p>
                      <a:r>
                        <a:rPr lang="fr-FR" dirty="0">
                          <a:solidFill>
                            <a:srgbClr val="0070C0"/>
                          </a:solidFill>
                          <a:highlight>
                            <a:srgbClr val="00FFFF"/>
                          </a:highlight>
                        </a:rPr>
                        <a:t>Unité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745035"/>
                  </a:ext>
                </a:extLst>
              </a:tr>
              <a:tr h="370840">
                <a:tc>
                  <a:txBody>
                    <a:bodyPr/>
                    <a:lstStyle/>
                    <a:p>
                      <a:r>
                        <a:rPr lang="fr-FR" dirty="0">
                          <a:solidFill>
                            <a:srgbClr val="0070C0"/>
                          </a:solidFill>
                          <a:highlight>
                            <a:srgbClr val="00FFFF"/>
                          </a:highlight>
                        </a:rPr>
                        <a:t>Unité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834663"/>
                  </a:ext>
                </a:extLst>
              </a:tr>
              <a:tr h="370840">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54148"/>
                  </a:ext>
                </a:extLst>
              </a:tr>
            </a:tbl>
          </a:graphicData>
        </a:graphic>
      </p:graphicFrame>
      <p:sp>
        <p:nvSpPr>
          <p:cNvPr id="4" name="ZoneTexte 11">
            <a:extLst>
              <a:ext uri="{FF2B5EF4-FFF2-40B4-BE49-F238E27FC236}">
                <a16:creationId xmlns:a16="http://schemas.microsoft.com/office/drawing/2014/main" id="{F4C00F6D-6074-8588-72B9-B2E57FCA4BCD}"/>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sp>
        <p:nvSpPr>
          <p:cNvPr id="6" name="ZoneTexte 5">
            <a:extLst>
              <a:ext uri="{FF2B5EF4-FFF2-40B4-BE49-F238E27FC236}">
                <a16:creationId xmlns:a16="http://schemas.microsoft.com/office/drawing/2014/main" id="{78810F24-900C-FB41-78AA-422C4466F477}"/>
              </a:ext>
            </a:extLst>
          </p:cNvPr>
          <p:cNvSpPr txBox="1"/>
          <p:nvPr/>
        </p:nvSpPr>
        <p:spPr>
          <a:xfrm>
            <a:off x="453080" y="428971"/>
            <a:ext cx="11134862" cy="954107"/>
          </a:xfrm>
          <a:prstGeom prst="rect">
            <a:avLst/>
          </a:prstGeom>
          <a:solidFill>
            <a:schemeClr val="accent1">
              <a:lumMod val="20000"/>
              <a:lumOff val="80000"/>
            </a:schemeClr>
          </a:solidFill>
        </p:spPr>
        <p:txBody>
          <a:bodyPr wrap="square">
            <a:spAutoFit/>
          </a:bodyPr>
          <a:lstStyle/>
          <a:p>
            <a:pPr lvl="0" algn="ctr"/>
            <a:r>
              <a:rPr lang="fr-FR" sz="2800" b="1" dirty="0"/>
              <a:t>L’animateur devra disposer de la validation institutionnelle du déploiement du baromètre avec les unités et les dates prévues. </a:t>
            </a:r>
          </a:p>
        </p:txBody>
      </p:sp>
    </p:spTree>
    <p:extLst>
      <p:ext uri="{BB962C8B-B14F-4D97-AF65-F5344CB8AC3E}">
        <p14:creationId xmlns:p14="http://schemas.microsoft.com/office/powerpoint/2010/main" val="164763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9A5C-A50D-D021-856D-3169AEC1C250}"/>
            </a:ext>
          </a:extLst>
        </p:cNvPr>
        <p:cNvGrpSpPr/>
        <p:nvPr/>
      </p:nvGrpSpPr>
      <p:grpSpPr>
        <a:xfrm>
          <a:off x="0" y="0"/>
          <a:ext cx="0" cy="0"/>
          <a:chOff x="0" y="0"/>
          <a:chExt cx="0" cy="0"/>
        </a:xfrm>
      </p:grpSpPr>
      <p:pic>
        <p:nvPicPr>
          <p:cNvPr id="21" name="Image 20">
            <a:extLst>
              <a:ext uri="{FF2B5EF4-FFF2-40B4-BE49-F238E27FC236}">
                <a16:creationId xmlns:a16="http://schemas.microsoft.com/office/drawing/2014/main" id="{27B02CB6-88D2-AF3A-ECE6-26A0E5F77265}"/>
              </a:ext>
            </a:extLst>
          </p:cNvPr>
          <p:cNvPicPr>
            <a:picLocks noChangeAspect="1"/>
          </p:cNvPicPr>
          <p:nvPr/>
        </p:nvPicPr>
        <p:blipFill>
          <a:blip r:embed="rId3"/>
          <a:stretch>
            <a:fillRect/>
          </a:stretch>
        </p:blipFill>
        <p:spPr>
          <a:xfrm>
            <a:off x="4981642" y="2594101"/>
            <a:ext cx="6994358" cy="3687358"/>
          </a:xfrm>
          <a:prstGeom prst="rect">
            <a:avLst/>
          </a:prstGeom>
        </p:spPr>
      </p:pic>
      <p:pic>
        <p:nvPicPr>
          <p:cNvPr id="16" name="Image 15">
            <a:extLst>
              <a:ext uri="{FF2B5EF4-FFF2-40B4-BE49-F238E27FC236}">
                <a16:creationId xmlns:a16="http://schemas.microsoft.com/office/drawing/2014/main" id="{BFC93B93-7978-0FA4-8FE1-5E6E06154E55}"/>
              </a:ext>
            </a:extLst>
          </p:cNvPr>
          <p:cNvPicPr>
            <a:picLocks noChangeAspect="1"/>
          </p:cNvPicPr>
          <p:nvPr/>
        </p:nvPicPr>
        <p:blipFill>
          <a:blip r:embed="rId4"/>
          <a:stretch>
            <a:fillRect/>
          </a:stretch>
        </p:blipFill>
        <p:spPr>
          <a:xfrm>
            <a:off x="4987658" y="184666"/>
            <a:ext cx="6994358" cy="2356388"/>
          </a:xfrm>
          <a:prstGeom prst="rect">
            <a:avLst/>
          </a:prstGeom>
        </p:spPr>
      </p:pic>
      <p:sp>
        <p:nvSpPr>
          <p:cNvPr id="8" name="Espace réservé du numéro de diapositive 7">
            <a:extLst>
              <a:ext uri="{FF2B5EF4-FFF2-40B4-BE49-F238E27FC236}">
                <a16:creationId xmlns:a16="http://schemas.microsoft.com/office/drawing/2014/main" id="{74570A9E-00D6-4CBF-F2E7-7CD3381626D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17</a:t>
            </a:fld>
            <a:endParaRPr lang="fr-FR"/>
          </a:p>
        </p:txBody>
      </p:sp>
      <p:pic>
        <p:nvPicPr>
          <p:cNvPr id="4" name="Image 3">
            <a:extLst>
              <a:ext uri="{FF2B5EF4-FFF2-40B4-BE49-F238E27FC236}">
                <a16:creationId xmlns:a16="http://schemas.microsoft.com/office/drawing/2014/main" id="{2BBB55CA-0F83-8832-7858-316AE51EA89C}"/>
              </a:ext>
            </a:extLst>
          </p:cNvPr>
          <p:cNvPicPr>
            <a:picLocks noChangeAspect="1"/>
          </p:cNvPicPr>
          <p:nvPr/>
        </p:nvPicPr>
        <p:blipFill>
          <a:blip r:embed="rId5"/>
          <a:srcRect l="16691"/>
          <a:stretch>
            <a:fillRect/>
          </a:stretch>
        </p:blipFill>
        <p:spPr>
          <a:xfrm>
            <a:off x="0" y="0"/>
            <a:ext cx="4780922" cy="4671097"/>
          </a:xfrm>
          <a:prstGeom prst="rect">
            <a:avLst/>
          </a:prstGeom>
        </p:spPr>
      </p:pic>
      <p:sp>
        <p:nvSpPr>
          <p:cNvPr id="10" name="Rectangle : coins arrondis 9">
            <a:extLst>
              <a:ext uri="{FF2B5EF4-FFF2-40B4-BE49-F238E27FC236}">
                <a16:creationId xmlns:a16="http://schemas.microsoft.com/office/drawing/2014/main" id="{78D44169-9B76-7D52-D129-5925B035EA4C}"/>
              </a:ext>
            </a:extLst>
          </p:cNvPr>
          <p:cNvSpPr/>
          <p:nvPr/>
        </p:nvSpPr>
        <p:spPr>
          <a:xfrm>
            <a:off x="7129853" y="237713"/>
            <a:ext cx="768880" cy="23753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E01697E0-3B65-DFD9-59AE-360BAA9A9267}"/>
              </a:ext>
            </a:extLst>
          </p:cNvPr>
          <p:cNvSpPr/>
          <p:nvPr/>
        </p:nvSpPr>
        <p:spPr>
          <a:xfrm rot="19201790">
            <a:off x="6789583" y="504777"/>
            <a:ext cx="306949" cy="179211"/>
          </a:xfrm>
          <a:prstGeom prst="rightArrow">
            <a:avLst>
              <a:gd name="adj1" fmla="val 50000"/>
              <a:gd name="adj2" fmla="val 685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35282E2-54A3-47C8-638D-2E81F3BB097D}"/>
              </a:ext>
            </a:extLst>
          </p:cNvPr>
          <p:cNvSpPr/>
          <p:nvPr/>
        </p:nvSpPr>
        <p:spPr>
          <a:xfrm rot="7490759">
            <a:off x="11387653" y="1198599"/>
            <a:ext cx="306949" cy="179211"/>
          </a:xfrm>
          <a:prstGeom prst="rightArrow">
            <a:avLst>
              <a:gd name="adj1" fmla="val 50000"/>
              <a:gd name="adj2" fmla="val 685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CA1E339F-6DA3-D85D-7991-84F890A1E080}"/>
              </a:ext>
            </a:extLst>
          </p:cNvPr>
          <p:cNvSpPr/>
          <p:nvPr/>
        </p:nvSpPr>
        <p:spPr>
          <a:xfrm>
            <a:off x="10678026" y="1465358"/>
            <a:ext cx="1000267" cy="23753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58704F84-DB16-7AD3-29AC-0671CA6D79CB}"/>
              </a:ext>
            </a:extLst>
          </p:cNvPr>
          <p:cNvSpPr/>
          <p:nvPr/>
        </p:nvSpPr>
        <p:spPr>
          <a:xfrm rot="8145542">
            <a:off x="6114991" y="5289334"/>
            <a:ext cx="306949" cy="179211"/>
          </a:xfrm>
          <a:prstGeom prst="rightArrow">
            <a:avLst>
              <a:gd name="adj1" fmla="val 50000"/>
              <a:gd name="adj2" fmla="val 685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2C506F5-1D4E-F463-A420-DF2AFE167352}"/>
              </a:ext>
            </a:extLst>
          </p:cNvPr>
          <p:cNvSpPr txBox="1"/>
          <p:nvPr/>
        </p:nvSpPr>
        <p:spPr>
          <a:xfrm>
            <a:off x="166923" y="3909018"/>
            <a:ext cx="4613999" cy="1754326"/>
          </a:xfrm>
          <a:prstGeom prst="rect">
            <a:avLst/>
          </a:prstGeom>
          <a:solidFill>
            <a:schemeClr val="accent1">
              <a:lumMod val="20000"/>
              <a:lumOff val="80000"/>
            </a:schemeClr>
          </a:solidFill>
        </p:spPr>
        <p:txBody>
          <a:bodyPr wrap="square">
            <a:spAutoFit/>
          </a:bodyPr>
          <a:lstStyle/>
          <a:p>
            <a:r>
              <a:rPr lang="fr-FR" sz="1800" b="0" dirty="0"/>
              <a:t>Le référent de l’établissement pour l’adhésion à la STARAQS devra se connecter sur son compte </a:t>
            </a:r>
            <a:r>
              <a:rPr lang="fr-FR" b="1" dirty="0">
                <a:solidFill>
                  <a:srgbClr val="009DFF"/>
                </a:solidFill>
                <a:latin typeface="Aptos Narrow" panose="020B0004020202020204" pitchFamily="34" charset="0"/>
              </a:rPr>
              <a:t>asso.staraqs.com </a:t>
            </a:r>
            <a:r>
              <a:rPr lang="fr-FR" sz="1800" b="0" dirty="0"/>
              <a:t>et </a:t>
            </a:r>
            <a:r>
              <a:rPr lang="fr-FR" sz="1800" b="1" dirty="0"/>
              <a:t>pourra désigner un référent délégué </a:t>
            </a:r>
            <a:r>
              <a:rPr lang="fr-FR" sz="1800" b="0" dirty="0"/>
              <a:t>afin que celui-ci puisse disposer des droits lui permettant d’administrer l’outil.</a:t>
            </a:r>
          </a:p>
        </p:txBody>
      </p:sp>
    </p:spTree>
    <p:extLst>
      <p:ext uri="{BB962C8B-B14F-4D97-AF65-F5344CB8AC3E}">
        <p14:creationId xmlns:p14="http://schemas.microsoft.com/office/powerpoint/2010/main" val="311140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9A5C-A50D-D021-856D-3169AEC1C250}"/>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4570A9E-00D6-4CBF-F2E7-7CD3381626D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18</a:t>
            </a:fld>
            <a:endParaRPr lang="fr-FR"/>
          </a:p>
        </p:txBody>
      </p:sp>
      <p:sp>
        <p:nvSpPr>
          <p:cNvPr id="3" name="Titre 1">
            <a:extLst>
              <a:ext uri="{FF2B5EF4-FFF2-40B4-BE49-F238E27FC236}">
                <a16:creationId xmlns:a16="http://schemas.microsoft.com/office/drawing/2014/main" id="{59AF06D9-B90C-E54E-8B08-111D9A2A84C1}"/>
              </a:ext>
            </a:extLst>
          </p:cNvPr>
          <p:cNvSpPr txBox="1">
            <a:spLocks/>
          </p:cNvSpPr>
          <p:nvPr/>
        </p:nvSpPr>
        <p:spPr>
          <a:xfrm>
            <a:off x="490685" y="308265"/>
            <a:ext cx="11479642" cy="149559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L’animateur désigné recevra de la part de la STARAQS, </a:t>
            </a:r>
            <a:r>
              <a:rPr lang="fr-FR" sz="2800" dirty="0"/>
              <a:t>un identifiant et un MDP lui permettant de se connecter à la plateforme </a:t>
            </a:r>
            <a:r>
              <a:rPr lang="fr-FR" sz="2800" b="0" dirty="0"/>
              <a:t>du BAROMETRE CQSS STARAQS.</a:t>
            </a:r>
          </a:p>
        </p:txBody>
      </p:sp>
      <p:pic>
        <p:nvPicPr>
          <p:cNvPr id="7" name="Image 6" descr="The image displays a user interface with sections for members, establishments, events, memberships, tools, and resources, including a barometer for culture and quality and safety in team healthcare, and an evaluation tool for gathering professionals' perceptions on practices.&#10;&#10;Le contenu généré par l’IA peut être incorrect.">
            <a:extLst>
              <a:ext uri="{FF2B5EF4-FFF2-40B4-BE49-F238E27FC236}">
                <a16:creationId xmlns:a16="http://schemas.microsoft.com/office/drawing/2014/main" id="{2E348E91-FECE-B31E-9C13-0447457DA2ED}"/>
              </a:ext>
            </a:extLst>
          </p:cNvPr>
          <p:cNvPicPr>
            <a:picLocks noChangeAspect="1"/>
          </p:cNvPicPr>
          <p:nvPr/>
        </p:nvPicPr>
        <p:blipFill>
          <a:blip r:embed="rId3"/>
          <a:srcRect r="2589" b="34367"/>
          <a:stretch>
            <a:fillRect/>
          </a:stretch>
        </p:blipFill>
        <p:spPr>
          <a:xfrm>
            <a:off x="432000" y="2155371"/>
            <a:ext cx="10876929" cy="2971799"/>
          </a:xfrm>
          <a:prstGeom prst="rect">
            <a:avLst/>
          </a:prstGeom>
          <a:ln>
            <a:solidFill>
              <a:schemeClr val="tx2"/>
            </a:solidFill>
          </a:ln>
        </p:spPr>
      </p:pic>
      <p:sp>
        <p:nvSpPr>
          <p:cNvPr id="11" name="Flèche : courbe vers la gauche 10">
            <a:extLst>
              <a:ext uri="{FF2B5EF4-FFF2-40B4-BE49-F238E27FC236}">
                <a16:creationId xmlns:a16="http://schemas.microsoft.com/office/drawing/2014/main" id="{D939D14F-ADBD-E483-C2B6-CA313E97B410}"/>
              </a:ext>
            </a:extLst>
          </p:cNvPr>
          <p:cNvSpPr/>
          <p:nvPr/>
        </p:nvSpPr>
        <p:spPr>
          <a:xfrm>
            <a:off x="3298371" y="1905000"/>
            <a:ext cx="1186543" cy="2296886"/>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96344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047A-AD93-C600-6798-1CB98EA840E1}"/>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E421D1ED-6A84-5945-C37D-AA8E5C79A7E3}"/>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19</a:t>
            </a:fld>
            <a:endParaRPr lang="fr-FR"/>
          </a:p>
        </p:txBody>
      </p:sp>
      <p:sp>
        <p:nvSpPr>
          <p:cNvPr id="3" name="Titre 1">
            <a:extLst>
              <a:ext uri="{FF2B5EF4-FFF2-40B4-BE49-F238E27FC236}">
                <a16:creationId xmlns:a16="http://schemas.microsoft.com/office/drawing/2014/main" id="{6245C204-EB65-535A-570E-AD1FE7D675FF}"/>
              </a:ext>
            </a:extLst>
          </p:cNvPr>
          <p:cNvSpPr txBox="1">
            <a:spLocks/>
          </p:cNvSpPr>
          <p:nvPr/>
        </p:nvSpPr>
        <p:spPr>
          <a:xfrm>
            <a:off x="114300" y="95463"/>
            <a:ext cx="11963400" cy="611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p>
          <a:p>
            <a:pPr lvl="0"/>
            <a:r>
              <a:rPr lang="fr-FR" sz="2800" dirty="0"/>
              <a:t>L’animateur pourra créer en 3 clics autant de baromètres que d’unités de soins concernées</a:t>
            </a:r>
          </a:p>
        </p:txBody>
      </p:sp>
      <p:pic>
        <p:nvPicPr>
          <p:cNvPr id="10" name="Image 9" descr="The image displays a web interface for the BARQS (Barometre Culture Qualitￃﾩ et Sￃﾩcuritￃﾩ des Soins en ￃﾉquipe) tool, featuring sections for members, events, adhesions, resources, disconnections, and a data export option, specifically tailored for healthcare professionals to evaluate daily practices, communication, and incident management.&#10;&#10;Le contenu généré par l’IA peut être incorrect.">
            <a:extLst>
              <a:ext uri="{FF2B5EF4-FFF2-40B4-BE49-F238E27FC236}">
                <a16:creationId xmlns:a16="http://schemas.microsoft.com/office/drawing/2014/main" id="{6EDAA1AF-64F5-921F-06DE-98EF8190812D}"/>
              </a:ext>
            </a:extLst>
          </p:cNvPr>
          <p:cNvPicPr>
            <a:picLocks noChangeAspect="1"/>
          </p:cNvPicPr>
          <p:nvPr/>
        </p:nvPicPr>
        <p:blipFill>
          <a:blip r:embed="rId3"/>
          <a:stretch>
            <a:fillRect/>
          </a:stretch>
        </p:blipFill>
        <p:spPr>
          <a:xfrm>
            <a:off x="228601" y="974784"/>
            <a:ext cx="7707086" cy="3130825"/>
          </a:xfrm>
          <a:prstGeom prst="rect">
            <a:avLst/>
          </a:prstGeom>
        </p:spPr>
      </p:pic>
      <p:sp>
        <p:nvSpPr>
          <p:cNvPr id="2" name="Ellipse 1">
            <a:extLst>
              <a:ext uri="{FF2B5EF4-FFF2-40B4-BE49-F238E27FC236}">
                <a16:creationId xmlns:a16="http://schemas.microsoft.com/office/drawing/2014/main" id="{A65ACBA3-9FA0-F22D-12FC-EBA41A65E17F}"/>
              </a:ext>
            </a:extLst>
          </p:cNvPr>
          <p:cNvSpPr/>
          <p:nvPr/>
        </p:nvSpPr>
        <p:spPr>
          <a:xfrm>
            <a:off x="5638800" y="1839686"/>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The image displays a webpage interface with a form for creating a measurement, including fields for title, opening date, closing date, and buttons for creating or canceling the measure.&#10;&#10;Le contenu généré par l’IA peut être incorrect.">
            <a:extLst>
              <a:ext uri="{FF2B5EF4-FFF2-40B4-BE49-F238E27FC236}">
                <a16:creationId xmlns:a16="http://schemas.microsoft.com/office/drawing/2014/main" id="{B129E49F-5FE4-D663-E615-F8DF89270EEE}"/>
              </a:ext>
            </a:extLst>
          </p:cNvPr>
          <p:cNvPicPr>
            <a:picLocks noChangeAspect="1"/>
          </p:cNvPicPr>
          <p:nvPr/>
        </p:nvPicPr>
        <p:blipFill>
          <a:blip r:embed="rId4"/>
          <a:stretch>
            <a:fillRect/>
          </a:stretch>
        </p:blipFill>
        <p:spPr>
          <a:xfrm>
            <a:off x="4230462" y="3175312"/>
            <a:ext cx="7410450" cy="2569189"/>
          </a:xfrm>
          <a:prstGeom prst="rect">
            <a:avLst/>
          </a:prstGeom>
        </p:spPr>
      </p:pic>
      <p:sp>
        <p:nvSpPr>
          <p:cNvPr id="9" name="Titre 1">
            <a:extLst>
              <a:ext uri="{FF2B5EF4-FFF2-40B4-BE49-F238E27FC236}">
                <a16:creationId xmlns:a16="http://schemas.microsoft.com/office/drawing/2014/main" id="{77463B96-C28C-9222-3A64-50303970925A}"/>
              </a:ext>
            </a:extLst>
          </p:cNvPr>
          <p:cNvSpPr txBox="1">
            <a:spLocks/>
          </p:cNvSpPr>
          <p:nvPr/>
        </p:nvSpPr>
        <p:spPr>
          <a:xfrm>
            <a:off x="578611" y="4105610"/>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solidFill>
                <a:srgbClr val="0070C0"/>
              </a:solidFill>
            </a:endParaRPr>
          </a:p>
          <a:p>
            <a:pPr lvl="0"/>
            <a:r>
              <a:rPr lang="fr-FR" sz="2800" dirty="0">
                <a:solidFill>
                  <a:srgbClr val="0070C0"/>
                </a:solidFill>
              </a:rPr>
              <a:t>2-</a:t>
            </a:r>
            <a:r>
              <a:rPr lang="fr-FR" sz="2800" b="0" dirty="0">
                <a:solidFill>
                  <a:srgbClr val="0070C0"/>
                </a:solidFill>
              </a:rPr>
              <a:t> Indiquer dans le titre le </a:t>
            </a:r>
            <a:r>
              <a:rPr lang="fr-FR" sz="2800" dirty="0">
                <a:solidFill>
                  <a:srgbClr val="0070C0"/>
                </a:solidFill>
              </a:rPr>
              <a:t>nom de l’unité </a:t>
            </a:r>
            <a:r>
              <a:rPr lang="fr-FR" sz="2800" b="0" dirty="0">
                <a:solidFill>
                  <a:srgbClr val="0070C0"/>
                </a:solidFill>
              </a:rPr>
              <a:t>et la période (</a:t>
            </a:r>
            <a:r>
              <a:rPr lang="fr-FR" sz="2800" dirty="0">
                <a:solidFill>
                  <a:srgbClr val="0070C0"/>
                </a:solidFill>
              </a:rPr>
              <a:t>mois année</a:t>
            </a:r>
            <a:r>
              <a:rPr lang="fr-FR" sz="2800" b="0" dirty="0">
                <a:solidFill>
                  <a:srgbClr val="0070C0"/>
                </a:solidFill>
              </a:rPr>
              <a:t>)</a:t>
            </a:r>
          </a:p>
        </p:txBody>
      </p:sp>
      <p:sp>
        <p:nvSpPr>
          <p:cNvPr id="11" name="Ellipse 10">
            <a:extLst>
              <a:ext uri="{FF2B5EF4-FFF2-40B4-BE49-F238E27FC236}">
                <a16:creationId xmlns:a16="http://schemas.microsoft.com/office/drawing/2014/main" id="{C5D56924-108B-3A5C-88B1-57EDB4C72BE0}"/>
              </a:ext>
            </a:extLst>
          </p:cNvPr>
          <p:cNvSpPr/>
          <p:nvPr/>
        </p:nvSpPr>
        <p:spPr>
          <a:xfrm>
            <a:off x="4582885" y="3984171"/>
            <a:ext cx="2090057" cy="11179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E9C25583-B42E-2EB6-AE24-2F24A2029BCB}"/>
              </a:ext>
            </a:extLst>
          </p:cNvPr>
          <p:cNvSpPr txBox="1">
            <a:spLocks/>
          </p:cNvSpPr>
          <p:nvPr/>
        </p:nvSpPr>
        <p:spPr>
          <a:xfrm>
            <a:off x="8951613" y="5169123"/>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dirty="0">
                <a:solidFill>
                  <a:srgbClr val="0070C0"/>
                </a:solidFill>
              </a:rPr>
              <a:t>3-</a:t>
            </a:r>
            <a:r>
              <a:rPr lang="fr-FR" sz="2800" b="0" dirty="0">
                <a:solidFill>
                  <a:srgbClr val="0070C0"/>
                </a:solidFill>
              </a:rPr>
              <a:t> cliquer pour valider </a:t>
            </a:r>
          </a:p>
        </p:txBody>
      </p:sp>
      <p:cxnSp>
        <p:nvCxnSpPr>
          <p:cNvPr id="14" name="Connecteur droit avec flèche 13">
            <a:extLst>
              <a:ext uri="{FF2B5EF4-FFF2-40B4-BE49-F238E27FC236}">
                <a16:creationId xmlns:a16="http://schemas.microsoft.com/office/drawing/2014/main" id="{281877E2-9ECA-E0AA-68C7-CAF5B75D2A07}"/>
              </a:ext>
            </a:extLst>
          </p:cNvPr>
          <p:cNvCxnSpPr/>
          <p:nvPr/>
        </p:nvCxnSpPr>
        <p:spPr>
          <a:xfrm flipV="1">
            <a:off x="9851571" y="5366657"/>
            <a:ext cx="533400" cy="51655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926F8842-8144-12E1-74F6-E0CD82965CDE}"/>
              </a:ext>
            </a:extLst>
          </p:cNvPr>
          <p:cNvSpPr txBox="1">
            <a:spLocks/>
          </p:cNvSpPr>
          <p:nvPr/>
        </p:nvSpPr>
        <p:spPr>
          <a:xfrm>
            <a:off x="8161720" y="1043408"/>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p>
          <a:p>
            <a:pPr lvl="0"/>
            <a:r>
              <a:rPr lang="fr-FR" sz="2800" dirty="0">
                <a:solidFill>
                  <a:srgbClr val="0070C0"/>
                </a:solidFill>
              </a:rPr>
              <a:t>1-</a:t>
            </a:r>
            <a:r>
              <a:rPr lang="fr-FR" sz="2800" b="0" dirty="0">
                <a:solidFill>
                  <a:srgbClr val="0070C0"/>
                </a:solidFill>
              </a:rPr>
              <a:t> cliquer sur « créer une mesure »</a:t>
            </a:r>
          </a:p>
        </p:txBody>
      </p:sp>
    </p:spTree>
    <p:extLst>
      <p:ext uri="{BB962C8B-B14F-4D97-AF65-F5344CB8AC3E}">
        <p14:creationId xmlns:p14="http://schemas.microsoft.com/office/powerpoint/2010/main" val="76699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B736-E4FA-630B-437F-7E783061950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1230B8A-E63F-C51D-C6C2-AB7029015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3"/>
            <a:ext cx="9779000" cy="6519333"/>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16170F1B-9184-C8DC-CF5A-A58FD11B983E}"/>
              </a:ext>
            </a:extLst>
          </p:cNvPr>
          <p:cNvSpPr>
            <a:spLocks noGrp="1"/>
          </p:cNvSpPr>
          <p:nvPr>
            <p:ph type="ctrTitle"/>
          </p:nvPr>
        </p:nvSpPr>
        <p:spPr>
          <a:xfrm>
            <a:off x="8331198" y="2565400"/>
            <a:ext cx="3860801" cy="1854200"/>
          </a:xfrm>
        </p:spPr>
        <p:txBody>
          <a:bodyPr tIns="180000" rtlCol="0"/>
          <a:lstStyle/>
          <a:p>
            <a:pPr rtl="0"/>
            <a:r>
              <a:rPr lang="fr-FR" sz="6000" dirty="0"/>
              <a:t>Objectif de ce guide</a:t>
            </a:r>
          </a:p>
        </p:txBody>
      </p:sp>
      <p:sp>
        <p:nvSpPr>
          <p:cNvPr id="14" name="Espace réservé du texte 13">
            <a:extLst>
              <a:ext uri="{FF2B5EF4-FFF2-40B4-BE49-F238E27FC236}">
                <a16:creationId xmlns:a16="http://schemas.microsoft.com/office/drawing/2014/main" id="{8B0BB11E-F9D1-A57E-561D-23D52626851A}"/>
              </a:ext>
            </a:extLst>
          </p:cNvPr>
          <p:cNvSpPr>
            <a:spLocks noGrp="1"/>
          </p:cNvSpPr>
          <p:nvPr>
            <p:ph type="body" sz="quarter" idx="13"/>
          </p:nvPr>
        </p:nvSpPr>
        <p:spPr>
          <a:xfrm>
            <a:off x="8331200" y="4419600"/>
            <a:ext cx="3860800" cy="829825"/>
          </a:xfrm>
        </p:spPr>
        <p:txBody>
          <a:bodyPr rtlCol="0"/>
          <a:lstStyle/>
          <a:p>
            <a:pPr rtl="0"/>
            <a:r>
              <a:rPr lang="fr-FR" dirty="0"/>
              <a:t>Pour l’animateur </a:t>
            </a:r>
          </a:p>
        </p:txBody>
      </p:sp>
      <p:sp>
        <p:nvSpPr>
          <p:cNvPr id="5" name="Espace réservé du numéro de diapositive 4">
            <a:extLst>
              <a:ext uri="{FF2B5EF4-FFF2-40B4-BE49-F238E27FC236}">
                <a16:creationId xmlns:a16="http://schemas.microsoft.com/office/drawing/2014/main" id="{CCA36DC0-B2F8-DE31-8D1F-C6F00B8359D0}"/>
              </a:ext>
            </a:extLst>
          </p:cNvPr>
          <p:cNvSpPr>
            <a:spLocks noGrp="1"/>
          </p:cNvSpPr>
          <p:nvPr>
            <p:ph type="sldNum" sz="quarter" idx="12"/>
          </p:nvPr>
        </p:nvSpPr>
        <p:spPr/>
        <p:txBody>
          <a:bodyPr rtlCol="0"/>
          <a:lstStyle/>
          <a:p>
            <a:pPr rtl="0"/>
            <a:fld id="{19B51A1E-902D-48AF-9020-955120F399B6}" type="slidenum">
              <a:rPr lang="fr-FR" smtClean="0"/>
              <a:pPr rtl="0"/>
              <a:t>2</a:t>
            </a:fld>
            <a:endParaRPr lang="fr-FR"/>
          </a:p>
        </p:txBody>
      </p:sp>
    </p:spTree>
    <p:extLst>
      <p:ext uri="{BB962C8B-B14F-4D97-AF65-F5344CB8AC3E}">
        <p14:creationId xmlns:p14="http://schemas.microsoft.com/office/powerpoint/2010/main" val="1569164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94C9-7346-D84A-055F-F18D2EA436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96C1BD-6365-4FA1-59CA-31A5A6A83AF0}"/>
              </a:ext>
            </a:extLst>
          </p:cNvPr>
          <p:cNvSpPr>
            <a:spLocks noGrp="1"/>
          </p:cNvSpPr>
          <p:nvPr>
            <p:ph type="title"/>
          </p:nvPr>
        </p:nvSpPr>
        <p:spPr/>
        <p:txBody>
          <a:bodyPr rtlCol="0"/>
          <a:lstStyle/>
          <a:p>
            <a:r>
              <a:rPr lang="fr-FR" sz="2800" dirty="0"/>
              <a:t>KIT DU BAROMETRE CQSS EN EQUIPE STARAQS</a:t>
            </a:r>
          </a:p>
        </p:txBody>
      </p:sp>
      <p:cxnSp>
        <p:nvCxnSpPr>
          <p:cNvPr id="11" name="Connecteur droit 10" descr="Séparateur de diapositive">
            <a:extLst>
              <a:ext uri="{FF2B5EF4-FFF2-40B4-BE49-F238E27FC236}">
                <a16:creationId xmlns:a16="http://schemas.microsoft.com/office/drawing/2014/main" id="{49D3EDE0-1449-D0FC-1528-2923DAE06DD5}"/>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Barre d’accentuation droite&#10;">
            <a:extLst>
              <a:ext uri="{FF2B5EF4-FFF2-40B4-BE49-F238E27FC236}">
                <a16:creationId xmlns:a16="http://schemas.microsoft.com/office/drawing/2014/main" id="{5DBF7544-829B-F876-290E-AD0374039F9E}"/>
              </a:ext>
              <a:ext uri="{C183D7F6-B498-43B3-948B-1728B52AA6E4}">
                <adec:decorative xmlns:adec="http://schemas.microsoft.com/office/drawing/2017/decorative" val="1"/>
              </a:ext>
            </a:extLst>
          </p:cNvPr>
          <p:cNvSpPr/>
          <p:nvPr/>
        </p:nvSpPr>
        <p:spPr>
          <a:xfrm>
            <a:off x="420000" y="806586"/>
            <a:ext cx="6945076" cy="1327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8" name="Espace réservé du numéro de diapositive 7">
            <a:extLst>
              <a:ext uri="{FF2B5EF4-FFF2-40B4-BE49-F238E27FC236}">
                <a16:creationId xmlns:a16="http://schemas.microsoft.com/office/drawing/2014/main" id="{7B322E59-158D-4166-4CF0-EC27160CDFC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20</a:t>
            </a:fld>
            <a:endParaRPr lang="fr-FR"/>
          </a:p>
        </p:txBody>
      </p:sp>
      <p:sp>
        <p:nvSpPr>
          <p:cNvPr id="3" name="Titre 1">
            <a:extLst>
              <a:ext uri="{FF2B5EF4-FFF2-40B4-BE49-F238E27FC236}">
                <a16:creationId xmlns:a16="http://schemas.microsoft.com/office/drawing/2014/main" id="{D46973CD-F248-D6FE-9D5F-7FB1345A32C8}"/>
              </a:ext>
            </a:extLst>
          </p:cNvPr>
          <p:cNvSpPr txBox="1">
            <a:spLocks/>
          </p:cNvSpPr>
          <p:nvPr/>
        </p:nvSpPr>
        <p:spPr>
          <a:xfrm>
            <a:off x="130628" y="1075267"/>
            <a:ext cx="6552805" cy="551208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marL="457200" indent="-457200">
              <a:buFont typeface="Arial" panose="020B0604020202020204" pitchFamily="34" charset="0"/>
              <a:buChar char="•"/>
            </a:pPr>
            <a:r>
              <a:rPr lang="fr-FR" b="0" dirty="0">
                <a:solidFill>
                  <a:srgbClr val="0070C0"/>
                </a:solidFill>
              </a:rPr>
              <a:t>Guide d’aide au déploiement de la démarche pour l’animateur</a:t>
            </a:r>
          </a:p>
          <a:p>
            <a:pPr marL="457200" indent="-457200">
              <a:buFont typeface="Arial" panose="020B0604020202020204" pitchFamily="34" charset="0"/>
              <a:buChar char="•"/>
            </a:pPr>
            <a:r>
              <a:rPr lang="fr-FR" b="0" dirty="0">
                <a:solidFill>
                  <a:srgbClr val="0070C0"/>
                </a:solidFill>
              </a:rPr>
              <a:t>Diaporama de présentation de la démarche et de l’outil aux instances</a:t>
            </a:r>
          </a:p>
          <a:p>
            <a:pPr marL="457200" indent="-457200">
              <a:buFont typeface="Arial" panose="020B0604020202020204" pitchFamily="34" charset="0"/>
              <a:buChar char="•"/>
            </a:pPr>
            <a:r>
              <a:rPr lang="fr-FR" b="0" dirty="0">
                <a:solidFill>
                  <a:srgbClr val="0070C0"/>
                </a:solidFill>
              </a:rPr>
              <a:t>Diaporama de présentation de la démarche et de l’outil en équipe</a:t>
            </a:r>
          </a:p>
          <a:p>
            <a:pPr marL="457200" indent="-457200">
              <a:buFont typeface="Arial" panose="020B0604020202020204" pitchFamily="34" charset="0"/>
              <a:buChar char="•"/>
            </a:pPr>
            <a:r>
              <a:rPr lang="fr-FR" b="0" dirty="0">
                <a:solidFill>
                  <a:srgbClr val="0070C0"/>
                </a:solidFill>
              </a:rPr>
              <a:t>Mail type de transmission du lien pour remplir le questionnaire</a:t>
            </a:r>
          </a:p>
          <a:p>
            <a:pPr marL="457200" indent="-457200">
              <a:buFont typeface="Arial" panose="020B0604020202020204" pitchFamily="34" charset="0"/>
              <a:buChar char="•"/>
            </a:pPr>
            <a:r>
              <a:rPr lang="fr-FR" b="0" dirty="0">
                <a:solidFill>
                  <a:srgbClr val="0070C0"/>
                </a:solidFill>
              </a:rPr>
              <a:t>Affiche type de transmission du QR Code</a:t>
            </a:r>
          </a:p>
          <a:p>
            <a:pPr marL="457200" indent="-457200">
              <a:buFont typeface="Arial" panose="020B0604020202020204" pitchFamily="34" charset="0"/>
              <a:buChar char="•"/>
            </a:pPr>
            <a:r>
              <a:rPr lang="fr-FR" b="0" dirty="0">
                <a:solidFill>
                  <a:srgbClr val="0070C0"/>
                </a:solidFill>
              </a:rPr>
              <a:t>Questionnaire version PDF, imprimable si souhait de saisie différée</a:t>
            </a:r>
            <a:endParaRPr lang="fr-FR" dirty="0">
              <a:solidFill>
                <a:srgbClr val="0070C0"/>
              </a:solidFill>
            </a:endParaRPr>
          </a:p>
          <a:p>
            <a:pPr marL="457200" indent="-457200">
              <a:buFont typeface="Arial" panose="020B0604020202020204" pitchFamily="34" charset="0"/>
              <a:buChar char="•"/>
            </a:pPr>
            <a:endParaRPr lang="fr-FR" sz="600" dirty="0">
              <a:solidFill>
                <a:srgbClr val="0070C0"/>
              </a:solidFill>
            </a:endParaRPr>
          </a:p>
          <a:p>
            <a:endParaRPr lang="fr-FR" dirty="0">
              <a:solidFill>
                <a:srgbClr val="0070C0"/>
              </a:solidFill>
            </a:endParaRPr>
          </a:p>
        </p:txBody>
      </p:sp>
      <p:pic>
        <p:nvPicPr>
          <p:cNvPr id="4" name="Graphique 3" descr="Porte-documents avec un remplissage uni">
            <a:extLst>
              <a:ext uri="{FF2B5EF4-FFF2-40B4-BE49-F238E27FC236}">
                <a16:creationId xmlns:a16="http://schemas.microsoft.com/office/drawing/2014/main" id="{649437C9-D24E-5824-F9F5-5B692E352F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64765" y="142084"/>
            <a:ext cx="1329005" cy="1329005"/>
          </a:xfrm>
          <a:prstGeom prst="rect">
            <a:avLst/>
          </a:prstGeom>
        </p:spPr>
      </p:pic>
      <p:pic>
        <p:nvPicPr>
          <p:cNvPr id="6" name="Image 5" descr="Barometer for Quality and Safety of Care in Teamwork,&#10;&#10;Le contenu généré par l’IA peut être incorrect.">
            <a:extLst>
              <a:ext uri="{FF2B5EF4-FFF2-40B4-BE49-F238E27FC236}">
                <a16:creationId xmlns:a16="http://schemas.microsoft.com/office/drawing/2014/main" id="{C2A9A0DF-C5BC-B650-33B4-35462F850E66}"/>
              </a:ext>
            </a:extLst>
          </p:cNvPr>
          <p:cNvPicPr>
            <a:picLocks noChangeAspect="1"/>
          </p:cNvPicPr>
          <p:nvPr/>
        </p:nvPicPr>
        <p:blipFill>
          <a:blip r:embed="rId4"/>
          <a:stretch>
            <a:fillRect/>
          </a:stretch>
        </p:blipFill>
        <p:spPr>
          <a:xfrm>
            <a:off x="7924267" y="2803150"/>
            <a:ext cx="3985956" cy="2056317"/>
          </a:xfrm>
          <a:prstGeom prst="rect">
            <a:avLst/>
          </a:prstGeom>
          <a:ln>
            <a:solidFill>
              <a:schemeClr val="bg2">
                <a:lumMod val="90000"/>
              </a:schemeClr>
            </a:solidFill>
          </a:ln>
        </p:spPr>
      </p:pic>
      <p:pic>
        <p:nvPicPr>
          <p:cNvPr id="5" name="Image 4" descr="The image depicts a group of hands joined together, symbolizing teamwork and collaboration, with a black background and a white text overlay containing various stock image references and a presentation title related to teamwork and quality assurance.&#10;&#10;Le contenu généré par l’IA peut être incorrect.">
            <a:extLst>
              <a:ext uri="{FF2B5EF4-FFF2-40B4-BE49-F238E27FC236}">
                <a16:creationId xmlns:a16="http://schemas.microsoft.com/office/drawing/2014/main" id="{5EB962FA-65D4-4A78-A968-1CB7CEEA86C7}"/>
              </a:ext>
            </a:extLst>
          </p:cNvPr>
          <p:cNvPicPr>
            <a:picLocks noChangeAspect="1"/>
          </p:cNvPicPr>
          <p:nvPr/>
        </p:nvPicPr>
        <p:blipFill>
          <a:blip r:embed="rId5"/>
          <a:stretch>
            <a:fillRect/>
          </a:stretch>
        </p:blipFill>
        <p:spPr>
          <a:xfrm rot="20749414">
            <a:off x="6929923" y="1432322"/>
            <a:ext cx="3740727" cy="2118641"/>
          </a:xfrm>
          <a:prstGeom prst="rect">
            <a:avLst/>
          </a:prstGeom>
          <a:ln>
            <a:solidFill>
              <a:schemeClr val="tx1"/>
            </a:solidFill>
          </a:ln>
        </p:spPr>
      </p:pic>
      <p:pic>
        <p:nvPicPr>
          <p:cNvPr id="10" name="Image 9" descr="Barometer of Quality and Safety in Nursing Teams&#10;&#10;Le contenu généré par l’IA peut être incorrect.">
            <a:extLst>
              <a:ext uri="{FF2B5EF4-FFF2-40B4-BE49-F238E27FC236}">
                <a16:creationId xmlns:a16="http://schemas.microsoft.com/office/drawing/2014/main" id="{2DA98BD8-EA72-84B1-2F17-58058EB04BD7}"/>
              </a:ext>
            </a:extLst>
          </p:cNvPr>
          <p:cNvPicPr>
            <a:picLocks noChangeAspect="1"/>
          </p:cNvPicPr>
          <p:nvPr/>
        </p:nvPicPr>
        <p:blipFill>
          <a:blip r:embed="rId6"/>
          <a:stretch>
            <a:fillRect/>
          </a:stretch>
        </p:blipFill>
        <p:spPr>
          <a:xfrm rot="1420904">
            <a:off x="7387912" y="3834486"/>
            <a:ext cx="3253239" cy="2056317"/>
          </a:xfrm>
          <a:prstGeom prst="rect">
            <a:avLst/>
          </a:prstGeom>
        </p:spPr>
      </p:pic>
    </p:spTree>
    <p:extLst>
      <p:ext uri="{BB962C8B-B14F-4D97-AF65-F5344CB8AC3E}">
        <p14:creationId xmlns:p14="http://schemas.microsoft.com/office/powerpoint/2010/main" val="162329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AD96-7913-015D-F189-8CD8EA4D3C3D}"/>
            </a:ext>
          </a:extLst>
        </p:cNvPr>
        <p:cNvGrpSpPr/>
        <p:nvPr/>
      </p:nvGrpSpPr>
      <p:grpSpPr>
        <a:xfrm>
          <a:off x="0" y="0"/>
          <a:ext cx="0" cy="0"/>
          <a:chOff x="0" y="0"/>
          <a:chExt cx="0" cy="0"/>
        </a:xfrm>
      </p:grpSpPr>
      <p:pic>
        <p:nvPicPr>
          <p:cNvPr id="1028" name="Picture 4" descr="Comprendre L'explication De L'information Différents Types De Formation ...">
            <a:extLst>
              <a:ext uri="{FF2B5EF4-FFF2-40B4-BE49-F238E27FC236}">
                <a16:creationId xmlns:a16="http://schemas.microsoft.com/office/drawing/2014/main" id="{916B09D4-09B0-4802-92E5-C4D8393E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31538AFB-64B5-C715-80EA-E676D5EE533D}"/>
              </a:ext>
            </a:extLst>
          </p:cNvPr>
          <p:cNvSpPr>
            <a:spLocks noGrp="1"/>
          </p:cNvSpPr>
          <p:nvPr>
            <p:ph type="ctrTitle"/>
          </p:nvPr>
        </p:nvSpPr>
        <p:spPr>
          <a:xfrm>
            <a:off x="7812505" y="1459832"/>
            <a:ext cx="4379496" cy="2688960"/>
          </a:xfrm>
        </p:spPr>
        <p:txBody>
          <a:bodyPr tIns="180000" rtlCol="0"/>
          <a:lstStyle/>
          <a:p>
            <a:pPr rtl="0"/>
            <a:r>
              <a:rPr lang="fr-FR" sz="6000" dirty="0"/>
              <a:t>Informer les personnes concernées</a:t>
            </a:r>
          </a:p>
        </p:txBody>
      </p:sp>
      <p:sp>
        <p:nvSpPr>
          <p:cNvPr id="14" name="Espace réservé du texte 13">
            <a:extLst>
              <a:ext uri="{FF2B5EF4-FFF2-40B4-BE49-F238E27FC236}">
                <a16:creationId xmlns:a16="http://schemas.microsoft.com/office/drawing/2014/main" id="{D00982D8-9756-50BC-7EB7-2BB92B717CFF}"/>
              </a:ext>
            </a:extLst>
          </p:cNvPr>
          <p:cNvSpPr>
            <a:spLocks noGrp="1"/>
          </p:cNvSpPr>
          <p:nvPr>
            <p:ph type="body" sz="quarter" idx="13"/>
          </p:nvPr>
        </p:nvSpPr>
        <p:spPr>
          <a:xfrm>
            <a:off x="7812503" y="4148792"/>
            <a:ext cx="4379497" cy="1100565"/>
          </a:xfrm>
        </p:spPr>
        <p:txBody>
          <a:bodyPr rtlCol="0"/>
          <a:lstStyle/>
          <a:p>
            <a:pPr rtl="0"/>
            <a:r>
              <a:rPr lang="fr-FR" dirty="0"/>
              <a:t>Institutionnellement </a:t>
            </a:r>
          </a:p>
          <a:p>
            <a:pPr rtl="0"/>
            <a:r>
              <a:rPr lang="fr-FR" dirty="0"/>
              <a:t>et dans le service concerné</a:t>
            </a:r>
          </a:p>
        </p:txBody>
      </p:sp>
      <p:sp>
        <p:nvSpPr>
          <p:cNvPr id="5" name="Espace réservé du numéro de diapositive 4">
            <a:extLst>
              <a:ext uri="{FF2B5EF4-FFF2-40B4-BE49-F238E27FC236}">
                <a16:creationId xmlns:a16="http://schemas.microsoft.com/office/drawing/2014/main" id="{1BABA264-766B-86D1-CC70-D1036220D100}"/>
              </a:ext>
            </a:extLst>
          </p:cNvPr>
          <p:cNvSpPr>
            <a:spLocks noGrp="1"/>
          </p:cNvSpPr>
          <p:nvPr>
            <p:ph type="sldNum" sz="quarter" idx="12"/>
          </p:nvPr>
        </p:nvSpPr>
        <p:spPr/>
        <p:txBody>
          <a:bodyPr rtlCol="0"/>
          <a:lstStyle/>
          <a:p>
            <a:pPr rtl="0"/>
            <a:fld id="{19B51A1E-902D-48AF-9020-955120F399B6}" type="slidenum">
              <a:rPr lang="fr-FR" smtClean="0"/>
              <a:pPr rtl="0"/>
              <a:t>21</a:t>
            </a:fld>
            <a:endParaRPr lang="fr-FR"/>
          </a:p>
        </p:txBody>
      </p:sp>
    </p:spTree>
    <p:extLst>
      <p:ext uri="{BB962C8B-B14F-4D97-AF65-F5344CB8AC3E}">
        <p14:creationId xmlns:p14="http://schemas.microsoft.com/office/powerpoint/2010/main" val="49961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CB78-9F35-97F4-B683-C0CE7774DB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6AFD44-4F82-6810-FFE2-AEB3C0F53352}"/>
              </a:ext>
            </a:extLst>
          </p:cNvPr>
          <p:cNvSpPr>
            <a:spLocks noGrp="1"/>
          </p:cNvSpPr>
          <p:nvPr>
            <p:ph type="title"/>
          </p:nvPr>
        </p:nvSpPr>
        <p:spPr>
          <a:xfrm>
            <a:off x="176349" y="2708123"/>
            <a:ext cx="2120816" cy="3259886"/>
          </a:xfrm>
        </p:spPr>
        <p:txBody>
          <a:bodyPr rtlCol="0"/>
          <a:lstStyle/>
          <a:p>
            <a:r>
              <a:rPr lang="fr-FR" sz="2800" dirty="0"/>
              <a:t>Informer les personnes concernées</a:t>
            </a:r>
            <a:br>
              <a:rPr lang="fr-FR" sz="2800" dirty="0"/>
            </a:br>
            <a:r>
              <a:rPr lang="fr-FR" sz="2800" dirty="0"/>
              <a:t>(l’animateur) </a:t>
            </a:r>
            <a:br>
              <a:rPr lang="fr-FR" sz="2800" dirty="0"/>
            </a:br>
            <a:br>
              <a:rPr lang="fr-FR" sz="2800" b="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0318FFD9-53C7-1AC2-847B-7081C94FBB48}"/>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22</a:t>
            </a:fld>
            <a:endParaRPr lang="fr-FR"/>
          </a:p>
        </p:txBody>
      </p:sp>
      <p:sp>
        <p:nvSpPr>
          <p:cNvPr id="3" name="Titre 1">
            <a:extLst>
              <a:ext uri="{FF2B5EF4-FFF2-40B4-BE49-F238E27FC236}">
                <a16:creationId xmlns:a16="http://schemas.microsoft.com/office/drawing/2014/main" id="{356A4533-1F96-7446-4A99-A99E736DD76C}"/>
              </a:ext>
            </a:extLst>
          </p:cNvPr>
          <p:cNvSpPr txBox="1">
            <a:spLocks/>
          </p:cNvSpPr>
          <p:nvPr/>
        </p:nvSpPr>
        <p:spPr>
          <a:xfrm>
            <a:off x="1807029" y="636721"/>
            <a:ext cx="10292442" cy="558455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marL="457200" lvl="0" indent="-457200">
              <a:buFont typeface="Arial" panose="020B0604020202020204" pitchFamily="34" charset="0"/>
              <a:buChar char="•"/>
            </a:pPr>
            <a:r>
              <a:rPr lang="fr-FR" sz="2800" dirty="0">
                <a:solidFill>
                  <a:srgbClr val="0070C0"/>
                </a:solidFill>
              </a:rPr>
              <a:t>Informer et valider en instances </a:t>
            </a:r>
            <a:r>
              <a:rPr lang="fr-FR" sz="2800" b="0" dirty="0"/>
              <a:t> le déploiement du baromètre CQSS  dans certaines unités, à certaines dates (En Comité Qualité Gestion des Risques, CME, CSIRMT, CDU par exemple)</a:t>
            </a:r>
          </a:p>
          <a:p>
            <a:pPr marL="457200" lvl="0" indent="-457200">
              <a:buFont typeface="Arial" panose="020B0604020202020204" pitchFamily="34" charset="0"/>
              <a:buChar char="•"/>
            </a:pPr>
            <a:endParaRPr lang="fr-FR" sz="2800" b="0" dirty="0"/>
          </a:p>
          <a:p>
            <a:pPr marL="457200" lvl="0" indent="-457200">
              <a:buFont typeface="Arial" panose="020B0604020202020204" pitchFamily="34" charset="0"/>
              <a:buChar char="•"/>
            </a:pPr>
            <a:r>
              <a:rPr lang="fr-FR" sz="2800" dirty="0">
                <a:solidFill>
                  <a:srgbClr val="0070C0"/>
                </a:solidFill>
              </a:rPr>
              <a:t>Informer les professionnels des unités de soins concernées </a:t>
            </a:r>
          </a:p>
          <a:p>
            <a:pPr marL="914400" lvl="1" indent="-457200">
              <a:buFont typeface="Arial" panose="020B0604020202020204" pitchFamily="34" charset="0"/>
              <a:buChar char="•"/>
            </a:pPr>
            <a:r>
              <a:rPr lang="fr-FR" sz="2400" b="0" dirty="0"/>
              <a:t>de l’intérêt de mesurer la culture qualité et sécurité des soins de l’unité, </a:t>
            </a:r>
          </a:p>
          <a:p>
            <a:pPr marL="914400" lvl="1" indent="-457200">
              <a:buFont typeface="Arial" panose="020B0604020202020204" pitchFamily="34" charset="0"/>
              <a:buChar char="•"/>
            </a:pPr>
            <a:r>
              <a:rPr lang="fr-FR" sz="2400" b="0" dirty="0"/>
              <a:t>des modalités pratiques (questionnaire à remplir), </a:t>
            </a:r>
          </a:p>
          <a:p>
            <a:pPr marL="914400" lvl="1" indent="-457200">
              <a:buFont typeface="Arial" panose="020B0604020202020204" pitchFamily="34" charset="0"/>
              <a:buChar char="•"/>
            </a:pPr>
            <a:r>
              <a:rPr lang="fr-FR" sz="2400" b="0" dirty="0"/>
              <a:t>des dates retenues</a:t>
            </a:r>
          </a:p>
          <a:p>
            <a:pPr marL="914400" lvl="1" indent="-457200">
              <a:buFont typeface="Arial" panose="020B0604020202020204" pitchFamily="34" charset="0"/>
              <a:buChar char="•"/>
            </a:pPr>
            <a:r>
              <a:rPr lang="fr-FR" sz="2400" dirty="0"/>
              <a:t>qu’une réunion de discussion des résultats permettra de définir collectivement le plan d’action</a:t>
            </a:r>
            <a:endParaRPr lang="fr-FR" sz="2400" b="0" dirty="0"/>
          </a:p>
          <a:p>
            <a:pPr marL="457200" lvl="0" indent="-457200">
              <a:buFont typeface="Arial" panose="020B0604020202020204" pitchFamily="34" charset="0"/>
              <a:buChar char="•"/>
            </a:pPr>
            <a:endParaRPr lang="fr-FR" sz="2800" b="0" dirty="0"/>
          </a:p>
          <a:p>
            <a:pPr lvl="0"/>
            <a:r>
              <a:rPr lang="fr-FR" sz="2400" b="0" dirty="0"/>
              <a:t>           </a:t>
            </a:r>
            <a:r>
              <a:rPr lang="fr-FR" sz="2400" b="0" u="sng" dirty="0">
                <a:solidFill>
                  <a:srgbClr val="FFC000"/>
                </a:solidFill>
              </a:rPr>
              <a:t>Le kit STARAQS du Baromètre CQSS propose à l’animateur pour cela : </a:t>
            </a:r>
          </a:p>
          <a:p>
            <a:pPr marL="914400" lvl="1" indent="-457200">
              <a:buFontTx/>
              <a:buChar char="-"/>
            </a:pPr>
            <a:r>
              <a:rPr lang="fr-FR" sz="2400" i="1" dirty="0">
                <a:solidFill>
                  <a:srgbClr val="FFC000"/>
                </a:solidFill>
              </a:rPr>
              <a:t>D</a:t>
            </a:r>
            <a:r>
              <a:rPr lang="fr-FR" sz="2400" b="0" i="1" dirty="0">
                <a:solidFill>
                  <a:srgbClr val="FFC000"/>
                </a:solidFill>
              </a:rPr>
              <a:t>iaporama </a:t>
            </a:r>
            <a:r>
              <a:rPr lang="fr-FR" sz="2400" i="1" dirty="0">
                <a:solidFill>
                  <a:srgbClr val="FFC000"/>
                </a:solidFill>
              </a:rPr>
              <a:t>type </a:t>
            </a:r>
            <a:r>
              <a:rPr lang="fr-FR" sz="2400" b="0" i="1" dirty="0">
                <a:solidFill>
                  <a:srgbClr val="FFC000"/>
                </a:solidFill>
              </a:rPr>
              <a:t>de présentation </a:t>
            </a:r>
            <a:r>
              <a:rPr lang="fr-FR" sz="2400" i="1" dirty="0">
                <a:solidFill>
                  <a:srgbClr val="FFC000"/>
                </a:solidFill>
              </a:rPr>
              <a:t>(</a:t>
            </a:r>
            <a:r>
              <a:rPr lang="fr-FR" sz="2400" b="0" i="1" dirty="0">
                <a:solidFill>
                  <a:srgbClr val="FFC000"/>
                </a:solidFill>
              </a:rPr>
              <a:t>instance </a:t>
            </a:r>
            <a:r>
              <a:rPr lang="fr-FR" sz="2400" i="1" dirty="0">
                <a:solidFill>
                  <a:srgbClr val="FFC000"/>
                </a:solidFill>
              </a:rPr>
              <a:t>et</a:t>
            </a:r>
            <a:r>
              <a:rPr lang="fr-FR" sz="2400" b="0" i="1" dirty="0">
                <a:solidFill>
                  <a:srgbClr val="FFC000"/>
                </a:solidFill>
              </a:rPr>
              <a:t> réunion d’équipe)</a:t>
            </a:r>
          </a:p>
          <a:p>
            <a:pPr marL="914400" lvl="1" indent="-457200">
              <a:buFontTx/>
              <a:buChar char="-"/>
            </a:pPr>
            <a:r>
              <a:rPr lang="fr-FR" sz="2400" b="0" i="1" dirty="0">
                <a:solidFill>
                  <a:srgbClr val="FFC000"/>
                </a:solidFill>
              </a:rPr>
              <a:t>mail type à personnaliser pour envoyer le lien sur le questionnaire</a:t>
            </a:r>
            <a:endParaRPr lang="fr-FR" sz="2800" i="1" dirty="0">
              <a:solidFill>
                <a:srgbClr val="FFC000"/>
              </a:solidFill>
            </a:endParaRPr>
          </a:p>
          <a:p>
            <a:pPr marL="914400" lvl="1" indent="-457200">
              <a:buFontTx/>
              <a:buChar char="-"/>
            </a:pPr>
            <a:r>
              <a:rPr lang="fr-FR" sz="2400" i="1" dirty="0">
                <a:solidFill>
                  <a:srgbClr val="FFC000"/>
                </a:solidFill>
              </a:rPr>
              <a:t>affiche type d’information à personnaliser pour le QR Code</a:t>
            </a:r>
          </a:p>
          <a:p>
            <a:pPr marL="914400" lvl="1" indent="-457200">
              <a:buFontTx/>
              <a:buChar char="-"/>
            </a:pPr>
            <a:endParaRPr lang="fr-FR" sz="2800" b="0" dirty="0"/>
          </a:p>
        </p:txBody>
      </p:sp>
      <p:pic>
        <p:nvPicPr>
          <p:cNvPr id="6" name="Graphique 5" descr="Informations avec un remplissage uni">
            <a:extLst>
              <a:ext uri="{FF2B5EF4-FFF2-40B4-BE49-F238E27FC236}">
                <a16:creationId xmlns:a16="http://schemas.microsoft.com/office/drawing/2014/main" id="{7699E69D-2C42-C25E-1434-7B72183E4F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529" y="1338756"/>
            <a:ext cx="1730829" cy="1730829"/>
          </a:xfrm>
          <a:prstGeom prst="rect">
            <a:avLst/>
          </a:prstGeom>
        </p:spPr>
      </p:pic>
      <p:pic>
        <p:nvPicPr>
          <p:cNvPr id="5" name="Graphique 4" descr="Porte-documents avec un remplissage uni">
            <a:extLst>
              <a:ext uri="{FF2B5EF4-FFF2-40B4-BE49-F238E27FC236}">
                <a16:creationId xmlns:a16="http://schemas.microsoft.com/office/drawing/2014/main" id="{A6547148-6F86-970B-0376-527938AC583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22755" y="4911971"/>
            <a:ext cx="914400" cy="914400"/>
          </a:xfrm>
          <a:prstGeom prst="rect">
            <a:avLst/>
          </a:prstGeom>
        </p:spPr>
      </p:pic>
    </p:spTree>
    <p:extLst>
      <p:ext uri="{BB962C8B-B14F-4D97-AF65-F5344CB8AC3E}">
        <p14:creationId xmlns:p14="http://schemas.microsoft.com/office/powerpoint/2010/main" val="203632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B18D-B3E8-612E-0ADF-D746B3B3657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9977B65-B4A1-5D0D-5A0B-E13901ABB9E4}"/>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23</a:t>
            </a:fld>
            <a:endParaRPr lang="fr-FR"/>
          </a:p>
        </p:txBody>
      </p:sp>
      <p:sp>
        <p:nvSpPr>
          <p:cNvPr id="3" name="Titre 1">
            <a:extLst>
              <a:ext uri="{FF2B5EF4-FFF2-40B4-BE49-F238E27FC236}">
                <a16:creationId xmlns:a16="http://schemas.microsoft.com/office/drawing/2014/main" id="{655EECDC-6CC9-D13D-2A05-0B42F1B186C9}"/>
              </a:ext>
            </a:extLst>
          </p:cNvPr>
          <p:cNvSpPr txBox="1">
            <a:spLocks/>
          </p:cNvSpPr>
          <p:nvPr/>
        </p:nvSpPr>
        <p:spPr>
          <a:xfrm>
            <a:off x="386442" y="1005428"/>
            <a:ext cx="11373558" cy="211006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Pour chaque baromètre l’animateur dispose d’un </a:t>
            </a:r>
            <a:r>
              <a:rPr lang="fr-FR" sz="2800" dirty="0">
                <a:solidFill>
                  <a:srgbClr val="0070C0"/>
                </a:solidFill>
              </a:rPr>
              <a:t>lien URL ou un QR Code </a:t>
            </a:r>
            <a:r>
              <a:rPr lang="fr-FR" sz="2800" b="0" dirty="0"/>
              <a:t>dans « éléments de partage » qu’il pourra transmettre aux professionnels.  </a:t>
            </a:r>
          </a:p>
          <a:p>
            <a:pPr lvl="0"/>
            <a:br>
              <a:rPr lang="fr-FR" sz="2800" b="0" dirty="0"/>
            </a:br>
            <a:endParaRPr lang="fr-FR" sz="2800" b="0" dirty="0"/>
          </a:p>
          <a:p>
            <a:pPr lvl="0"/>
            <a:endParaRPr lang="fr-FR" sz="2800" b="0" dirty="0"/>
          </a:p>
          <a:p>
            <a:pPr lvl="0"/>
            <a:endParaRPr lang="fr-FR" sz="2800" b="0" dirty="0"/>
          </a:p>
          <a:p>
            <a:pPr lvl="0"/>
            <a:endParaRPr lang="fr-FR" sz="2800" b="0" dirty="0"/>
          </a:p>
          <a:p>
            <a:pPr lvl="0"/>
            <a:endParaRPr lang="fr-FR" sz="2800" b="0" dirty="0"/>
          </a:p>
        </p:txBody>
      </p:sp>
      <p:pic>
        <p:nvPicPr>
          <p:cNvPr id="6" name="Image 5" descr="The image displays a web interface for the BARQS (Barometre Culture Qualitￃﾩ et Sￃﾩcuritￃﾩ des Soins en ￃﾉquipe) tool, featuring sections for members, events, adhesions, resources, disconnections, and a data export option, specifically tailored for healthcare professionals to evaluate daily practices, communication, and incident management.&#10;&#10;Le contenu généré par l’IA peut être incorrect.">
            <a:extLst>
              <a:ext uri="{FF2B5EF4-FFF2-40B4-BE49-F238E27FC236}">
                <a16:creationId xmlns:a16="http://schemas.microsoft.com/office/drawing/2014/main" id="{75EC7928-F762-F4E2-01CD-DA9E0940B43C}"/>
              </a:ext>
            </a:extLst>
          </p:cNvPr>
          <p:cNvPicPr>
            <a:picLocks noChangeAspect="1"/>
          </p:cNvPicPr>
          <p:nvPr/>
        </p:nvPicPr>
        <p:blipFill>
          <a:blip r:embed="rId3"/>
          <a:stretch>
            <a:fillRect/>
          </a:stretch>
        </p:blipFill>
        <p:spPr>
          <a:xfrm>
            <a:off x="310242" y="1682457"/>
            <a:ext cx="6504215" cy="2642187"/>
          </a:xfrm>
          <a:prstGeom prst="rect">
            <a:avLst/>
          </a:prstGeom>
          <a:ln>
            <a:solidFill>
              <a:schemeClr val="tx1">
                <a:lumMod val="50000"/>
                <a:lumOff val="50000"/>
              </a:schemeClr>
            </a:solidFill>
          </a:ln>
        </p:spPr>
      </p:pic>
      <p:grpSp>
        <p:nvGrpSpPr>
          <p:cNvPr id="20" name="Groupe 19">
            <a:extLst>
              <a:ext uri="{FF2B5EF4-FFF2-40B4-BE49-F238E27FC236}">
                <a16:creationId xmlns:a16="http://schemas.microsoft.com/office/drawing/2014/main" id="{0FD2FE66-82F8-1B34-EAFB-ECA972F25520}"/>
              </a:ext>
            </a:extLst>
          </p:cNvPr>
          <p:cNvGrpSpPr/>
          <p:nvPr/>
        </p:nvGrpSpPr>
        <p:grpSpPr>
          <a:xfrm>
            <a:off x="5044439" y="2940038"/>
            <a:ext cx="5288629" cy="3431313"/>
            <a:chOff x="4343399" y="2878046"/>
            <a:chExt cx="5288629" cy="3431313"/>
          </a:xfrm>
        </p:grpSpPr>
        <p:pic>
          <p:nvPicPr>
            <p:cNvPr id="11" name="Image 10" descr="The image displays a webpage with a campaign sharing section, featuring a public link, a QR code, and options to copy the link, download an image, and practice for display on various screens.&#10;&#10;Le contenu généré par l’IA peut être incorrect.">
              <a:extLst>
                <a:ext uri="{FF2B5EF4-FFF2-40B4-BE49-F238E27FC236}">
                  <a16:creationId xmlns:a16="http://schemas.microsoft.com/office/drawing/2014/main" id="{42413DB5-2DC8-68C7-54BE-64C5DC3A0628}"/>
                </a:ext>
              </a:extLst>
            </p:cNvPr>
            <p:cNvPicPr>
              <a:picLocks noChangeAspect="1"/>
            </p:cNvPicPr>
            <p:nvPr/>
          </p:nvPicPr>
          <p:blipFill>
            <a:blip r:embed="rId4"/>
            <a:stretch>
              <a:fillRect/>
            </a:stretch>
          </p:blipFill>
          <p:spPr>
            <a:xfrm>
              <a:off x="4343399" y="2878046"/>
              <a:ext cx="5288629" cy="3431313"/>
            </a:xfrm>
            <a:prstGeom prst="rect">
              <a:avLst/>
            </a:prstGeom>
          </p:spPr>
        </p:pic>
        <p:sp>
          <p:nvSpPr>
            <p:cNvPr id="12" name="Rectangle 11">
              <a:extLst>
                <a:ext uri="{FF2B5EF4-FFF2-40B4-BE49-F238E27FC236}">
                  <a16:creationId xmlns:a16="http://schemas.microsoft.com/office/drawing/2014/main" id="{25C232A8-1B40-CF2A-243C-1429E7DFE0BF}"/>
                </a:ext>
              </a:extLst>
            </p:cNvPr>
            <p:cNvSpPr/>
            <p:nvPr/>
          </p:nvSpPr>
          <p:spPr>
            <a:xfrm>
              <a:off x="5059680" y="3916680"/>
              <a:ext cx="2240280" cy="259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644CE412-3BA1-01FF-2F04-1DB3E63109AB}"/>
                </a:ext>
              </a:extLst>
            </p:cNvPr>
            <p:cNvCxnSpPr/>
            <p:nvPr/>
          </p:nvCxnSpPr>
          <p:spPr>
            <a:xfrm>
              <a:off x="4831080" y="4838700"/>
              <a:ext cx="906780" cy="1028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3833A41-FEFD-9013-B969-8B602375AB47}"/>
                </a:ext>
              </a:extLst>
            </p:cNvPr>
            <p:cNvCxnSpPr>
              <a:cxnSpLocks/>
            </p:cNvCxnSpPr>
            <p:nvPr/>
          </p:nvCxnSpPr>
          <p:spPr>
            <a:xfrm flipH="1">
              <a:off x="4861560" y="4772171"/>
              <a:ext cx="876300" cy="1125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Ellipse 20">
            <a:extLst>
              <a:ext uri="{FF2B5EF4-FFF2-40B4-BE49-F238E27FC236}">
                <a16:creationId xmlns:a16="http://schemas.microsoft.com/office/drawing/2014/main" id="{7EAB2C8D-4F97-B837-4803-24503E3D7745}"/>
              </a:ext>
            </a:extLst>
          </p:cNvPr>
          <p:cNvSpPr/>
          <p:nvPr/>
        </p:nvSpPr>
        <p:spPr>
          <a:xfrm>
            <a:off x="2004060" y="2839510"/>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75C21889-80E5-FB83-981C-1FF07CF8AD55}"/>
              </a:ext>
            </a:extLst>
          </p:cNvPr>
          <p:cNvCxnSpPr>
            <a:cxnSpLocks/>
          </p:cNvCxnSpPr>
          <p:nvPr/>
        </p:nvCxnSpPr>
        <p:spPr>
          <a:xfrm>
            <a:off x="8432075" y="2709333"/>
            <a:ext cx="1042125" cy="112606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C24CA70-0F8E-5495-5717-114FC85CD6A0}"/>
              </a:ext>
            </a:extLst>
          </p:cNvPr>
          <p:cNvCxnSpPr>
            <a:cxnSpLocks/>
          </p:cNvCxnSpPr>
          <p:nvPr/>
        </p:nvCxnSpPr>
        <p:spPr>
          <a:xfrm flipH="1">
            <a:off x="7188200" y="2709333"/>
            <a:ext cx="1202267" cy="2286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Flèche : courbe vers le haut 3">
            <a:extLst>
              <a:ext uri="{FF2B5EF4-FFF2-40B4-BE49-F238E27FC236}">
                <a16:creationId xmlns:a16="http://schemas.microsoft.com/office/drawing/2014/main" id="{30B82CF6-6066-18C1-2E76-04F47AE7A319}"/>
              </a:ext>
            </a:extLst>
          </p:cNvPr>
          <p:cNvSpPr/>
          <p:nvPr/>
        </p:nvSpPr>
        <p:spPr>
          <a:xfrm>
            <a:off x="2597331" y="3718560"/>
            <a:ext cx="2789646" cy="1125709"/>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9410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AA64-1917-4D0F-456A-F9FBA6E80D60}"/>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4EA22678-7F53-DB6C-A9A8-0EBBF0D88E95}"/>
              </a:ext>
            </a:extLst>
          </p:cNvPr>
          <p:cNvPicPr>
            <a:picLocks noChangeAspect="1"/>
          </p:cNvPicPr>
          <p:nvPr/>
        </p:nvPicPr>
        <p:blipFill>
          <a:blip r:embed="rId3"/>
          <a:srcRect r="13515"/>
          <a:stretch>
            <a:fillRect/>
          </a:stretch>
        </p:blipFill>
        <p:spPr>
          <a:xfrm>
            <a:off x="23091" y="0"/>
            <a:ext cx="9718079" cy="6371351"/>
          </a:xfrm>
          <a:prstGeom prst="rect">
            <a:avLst/>
          </a:prstGeom>
        </p:spPr>
      </p:pic>
      <p:sp>
        <p:nvSpPr>
          <p:cNvPr id="3" name="Titre 2">
            <a:extLst>
              <a:ext uri="{FF2B5EF4-FFF2-40B4-BE49-F238E27FC236}">
                <a16:creationId xmlns:a16="http://schemas.microsoft.com/office/drawing/2014/main" id="{9E9C7880-5768-C77C-F8C2-67D0FF15B566}"/>
              </a:ext>
            </a:extLst>
          </p:cNvPr>
          <p:cNvSpPr>
            <a:spLocks noGrp="1"/>
          </p:cNvSpPr>
          <p:nvPr>
            <p:ph type="ctrTitle"/>
          </p:nvPr>
        </p:nvSpPr>
        <p:spPr>
          <a:xfrm>
            <a:off x="5197643" y="2204792"/>
            <a:ext cx="6994358" cy="1944000"/>
          </a:xfrm>
        </p:spPr>
        <p:txBody>
          <a:bodyPr tIns="180000" rtlCol="0"/>
          <a:lstStyle/>
          <a:p>
            <a:pPr rtl="0"/>
            <a:r>
              <a:rPr lang="fr-FR" sz="6000"/>
              <a:t>Renseigner  </a:t>
            </a:r>
            <a:r>
              <a:rPr lang="fr-FR" sz="6000" dirty="0"/>
              <a:t>le questionnaire</a:t>
            </a:r>
          </a:p>
        </p:txBody>
      </p:sp>
      <p:sp>
        <p:nvSpPr>
          <p:cNvPr id="14" name="Espace réservé du texte 13">
            <a:extLst>
              <a:ext uri="{FF2B5EF4-FFF2-40B4-BE49-F238E27FC236}">
                <a16:creationId xmlns:a16="http://schemas.microsoft.com/office/drawing/2014/main" id="{630DD88F-5822-458B-9195-C3CA728D05A7}"/>
              </a:ext>
            </a:extLst>
          </p:cNvPr>
          <p:cNvSpPr>
            <a:spLocks noGrp="1"/>
          </p:cNvSpPr>
          <p:nvPr>
            <p:ph type="body" sz="quarter" idx="13"/>
          </p:nvPr>
        </p:nvSpPr>
        <p:spPr>
          <a:xfrm>
            <a:off x="5197642" y="4148860"/>
            <a:ext cx="6994358" cy="1100565"/>
          </a:xfrm>
        </p:spPr>
        <p:txBody>
          <a:bodyPr rtlCol="0"/>
          <a:lstStyle/>
          <a:p>
            <a:pPr rtl="0"/>
            <a:r>
              <a:rPr lang="fr-FR" dirty="0"/>
              <a:t>Le questionnaire du baromètre </a:t>
            </a:r>
          </a:p>
          <a:p>
            <a:pPr rtl="0"/>
            <a:r>
              <a:rPr lang="fr-FR" dirty="0"/>
              <a:t>comporte 8 thématiques et au total 32 questions</a:t>
            </a:r>
          </a:p>
        </p:txBody>
      </p:sp>
      <p:sp>
        <p:nvSpPr>
          <p:cNvPr id="5" name="Espace réservé du numéro de diapositive 4">
            <a:extLst>
              <a:ext uri="{FF2B5EF4-FFF2-40B4-BE49-F238E27FC236}">
                <a16:creationId xmlns:a16="http://schemas.microsoft.com/office/drawing/2014/main" id="{6D785256-06DD-9EAE-44F6-717D849E6B48}"/>
              </a:ext>
            </a:extLst>
          </p:cNvPr>
          <p:cNvSpPr>
            <a:spLocks noGrp="1"/>
          </p:cNvSpPr>
          <p:nvPr>
            <p:ph type="sldNum" sz="quarter" idx="12"/>
          </p:nvPr>
        </p:nvSpPr>
        <p:spPr/>
        <p:txBody>
          <a:bodyPr rtlCol="0"/>
          <a:lstStyle/>
          <a:p>
            <a:pPr rtl="0"/>
            <a:fld id="{19B51A1E-902D-48AF-9020-955120F399B6}" type="slidenum">
              <a:rPr lang="fr-FR" smtClean="0"/>
              <a:pPr rtl="0"/>
              <a:t>24</a:t>
            </a:fld>
            <a:endParaRPr lang="fr-FR"/>
          </a:p>
        </p:txBody>
      </p:sp>
    </p:spTree>
    <p:extLst>
      <p:ext uri="{BB962C8B-B14F-4D97-AF65-F5344CB8AC3E}">
        <p14:creationId xmlns:p14="http://schemas.microsoft.com/office/powerpoint/2010/main" val="119734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5D5E-0FDD-6B26-8E08-7240720E54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0D8BAE-EFAD-2739-9497-63D3875217E9}"/>
              </a:ext>
            </a:extLst>
          </p:cNvPr>
          <p:cNvSpPr>
            <a:spLocks noGrp="1"/>
          </p:cNvSpPr>
          <p:nvPr>
            <p:ph type="title"/>
          </p:nvPr>
        </p:nvSpPr>
        <p:spPr>
          <a:xfrm>
            <a:off x="146906" y="3341913"/>
            <a:ext cx="2042842" cy="2008029"/>
          </a:xfrm>
        </p:spPr>
        <p:txBody>
          <a:bodyPr rtlCol="0"/>
          <a:lstStyle/>
          <a:p>
            <a:r>
              <a:rPr lang="fr-FR" sz="2800" dirty="0"/>
              <a:t>Le questionnaire</a:t>
            </a:r>
            <a:br>
              <a:rPr lang="fr-FR" sz="2800" dirty="0"/>
            </a:br>
            <a:br>
              <a:rPr lang="fr-FR" sz="2800" b="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8A7451DA-11F3-BD08-B3A1-61B4139F523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25</a:t>
            </a:fld>
            <a:endParaRPr lang="fr-FR"/>
          </a:p>
        </p:txBody>
      </p:sp>
      <p:sp>
        <p:nvSpPr>
          <p:cNvPr id="3" name="Titre 1">
            <a:extLst>
              <a:ext uri="{FF2B5EF4-FFF2-40B4-BE49-F238E27FC236}">
                <a16:creationId xmlns:a16="http://schemas.microsoft.com/office/drawing/2014/main" id="{92FCBF5E-15F6-CE96-60A8-41ED717B4AA2}"/>
              </a:ext>
            </a:extLst>
          </p:cNvPr>
          <p:cNvSpPr txBox="1">
            <a:spLocks/>
          </p:cNvSpPr>
          <p:nvPr/>
        </p:nvSpPr>
        <p:spPr>
          <a:xfrm>
            <a:off x="2628976" y="724317"/>
            <a:ext cx="9478358" cy="564703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Diffusé à </a:t>
            </a:r>
            <a:r>
              <a:rPr lang="fr-FR" sz="2800" dirty="0">
                <a:solidFill>
                  <a:srgbClr val="0070C0"/>
                </a:solidFill>
              </a:rPr>
              <a:t>tous les professionnels de l’unité de soins </a:t>
            </a:r>
            <a:r>
              <a:rPr lang="fr-FR" sz="2800" b="0" dirty="0"/>
              <a:t>qui interviennent dans la prise en charge des patients </a:t>
            </a:r>
            <a:r>
              <a:rPr lang="fr-FR" sz="2000" b="0" dirty="0"/>
              <a:t>(médecin, cadre de santé, IDE/IADE/IBODE, AS/AP, ASH, kiné, diététicien, ergo, psycho, assist. sociale, secrétaire, …)</a:t>
            </a:r>
          </a:p>
          <a:p>
            <a:endParaRPr lang="fr-FR" sz="2800" dirty="0"/>
          </a:p>
          <a:p>
            <a:r>
              <a:rPr lang="fr-FR" sz="2800" b="0" dirty="0"/>
              <a:t>Adressé </a:t>
            </a:r>
            <a:r>
              <a:rPr lang="fr-FR" sz="2800" dirty="0">
                <a:solidFill>
                  <a:srgbClr val="0070C0"/>
                </a:solidFill>
              </a:rPr>
              <a:t>par un mail avec un lien URL ou par affichage d’un QR Code </a:t>
            </a:r>
            <a:r>
              <a:rPr lang="fr-FR" sz="2800" b="0" dirty="0"/>
              <a:t>spécifique à chaque unité de soins concernée. </a:t>
            </a:r>
          </a:p>
          <a:p>
            <a:endParaRPr lang="fr-FR" sz="2800" b="0" dirty="0"/>
          </a:p>
          <a:p>
            <a:r>
              <a:rPr lang="fr-FR" sz="2800" b="0" dirty="0"/>
              <a:t>Il est </a:t>
            </a:r>
            <a:r>
              <a:rPr lang="fr-FR" sz="2800" dirty="0">
                <a:solidFill>
                  <a:srgbClr val="0070C0"/>
                </a:solidFill>
              </a:rPr>
              <a:t>anonyme</a:t>
            </a:r>
            <a:r>
              <a:rPr lang="fr-FR" sz="2800" b="0" dirty="0"/>
              <a:t>, on note la fonction pour acter ensuite la pluridisciplinarité de l’évaluation. Chaque professionnel doit </a:t>
            </a:r>
            <a:r>
              <a:rPr lang="fr-FR" sz="2800" dirty="0">
                <a:solidFill>
                  <a:srgbClr val="0070C0"/>
                </a:solidFill>
              </a:rPr>
              <a:t>le remplir à titre individuel</a:t>
            </a:r>
            <a:r>
              <a:rPr lang="fr-FR" sz="2800" b="0" dirty="0"/>
              <a:t>. </a:t>
            </a:r>
          </a:p>
          <a:p>
            <a:endParaRPr lang="fr-FR" sz="2800" b="0" dirty="0"/>
          </a:p>
          <a:p>
            <a:r>
              <a:rPr lang="fr-FR" sz="2800" b="0" dirty="0"/>
              <a:t>Il prend </a:t>
            </a:r>
            <a:r>
              <a:rPr lang="fr-FR" sz="2800" dirty="0">
                <a:solidFill>
                  <a:srgbClr val="0070C0"/>
                </a:solidFill>
              </a:rPr>
              <a:t>environ 10 minutes </a:t>
            </a:r>
            <a:r>
              <a:rPr lang="fr-FR" sz="2800" b="0" dirty="0"/>
              <a:t>à remplir</a:t>
            </a:r>
          </a:p>
          <a:p>
            <a:endParaRPr lang="fr-FR" sz="2800" b="0" dirty="0"/>
          </a:p>
          <a:p>
            <a:r>
              <a:rPr lang="fr-FR" sz="2800" b="0" dirty="0"/>
              <a:t>Il comprend : </a:t>
            </a:r>
            <a:r>
              <a:rPr lang="fr-FR" sz="2800" dirty="0">
                <a:solidFill>
                  <a:srgbClr val="0070C0"/>
                </a:solidFill>
              </a:rPr>
              <a:t>8 thématiques / 32 questions </a:t>
            </a:r>
            <a:r>
              <a:rPr lang="fr-FR" sz="2800" b="0" i="1" dirty="0"/>
              <a:t>(avec des exemples en italique) </a:t>
            </a:r>
            <a:br>
              <a:rPr lang="fr-FR" sz="2800" i="1" dirty="0"/>
            </a:br>
            <a:br>
              <a:rPr lang="fr-FR" sz="2800" b="0" dirty="0"/>
            </a:br>
            <a:br>
              <a:rPr lang="fr-FR" sz="2800" dirty="0"/>
            </a:br>
            <a:endParaRPr lang="fr-FR" sz="2800" dirty="0"/>
          </a:p>
        </p:txBody>
      </p:sp>
      <p:pic>
        <p:nvPicPr>
          <p:cNvPr id="4" name="Image 3"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CDBFFBE4-8693-2C50-0409-40F9C2326BC6}"/>
              </a:ext>
            </a:extLst>
          </p:cNvPr>
          <p:cNvPicPr>
            <a:picLocks noChangeAspect="1"/>
          </p:cNvPicPr>
          <p:nvPr/>
        </p:nvPicPr>
        <p:blipFill>
          <a:blip r:embed="rId3"/>
          <a:stretch>
            <a:fillRect/>
          </a:stretch>
        </p:blipFill>
        <p:spPr>
          <a:xfrm rot="20633773">
            <a:off x="469382" y="980343"/>
            <a:ext cx="1766953" cy="2076945"/>
          </a:xfrm>
          <a:prstGeom prst="rect">
            <a:avLst/>
          </a:prstGeom>
          <a:ln>
            <a:solidFill>
              <a:schemeClr val="tx1"/>
            </a:solidFill>
          </a:ln>
        </p:spPr>
      </p:pic>
    </p:spTree>
    <p:extLst>
      <p:ext uri="{BB962C8B-B14F-4D97-AF65-F5344CB8AC3E}">
        <p14:creationId xmlns:p14="http://schemas.microsoft.com/office/powerpoint/2010/main" val="129333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C5FE-6FA4-C468-D205-65EEC73CBB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05B231-54FD-B3A5-472A-690210CD4A37}"/>
              </a:ext>
            </a:extLst>
          </p:cNvPr>
          <p:cNvSpPr>
            <a:spLocks noGrp="1"/>
          </p:cNvSpPr>
          <p:nvPr>
            <p:ph type="title"/>
          </p:nvPr>
        </p:nvSpPr>
        <p:spPr>
          <a:xfrm>
            <a:off x="514167" y="1558271"/>
            <a:ext cx="3733637" cy="3259886"/>
          </a:xfrm>
        </p:spPr>
        <p:txBody>
          <a:bodyPr rtlCol="0"/>
          <a:lstStyle/>
          <a:p>
            <a:r>
              <a:rPr lang="fr-FR" sz="2800" dirty="0"/>
              <a:t>Lors de la connexion au questionnaire, un texte introductif rappelle aux professionnels le but et les modalités du baromètre en indiquant la date limite de réponse qui est le : </a:t>
            </a:r>
            <a:r>
              <a:rPr lang="fr-FR" sz="2800" dirty="0">
                <a:highlight>
                  <a:srgbClr val="00FFFF"/>
                </a:highlight>
              </a:rPr>
              <a:t>date</a:t>
            </a:r>
            <a:br>
              <a:rPr lang="fr-FR" sz="2800" dirty="0"/>
            </a:br>
            <a:endParaRPr lang="fr-FR" sz="2800" dirty="0"/>
          </a:p>
        </p:txBody>
      </p:sp>
      <p:sp>
        <p:nvSpPr>
          <p:cNvPr id="8" name="Espace réservé du numéro de diapositive 7">
            <a:extLst>
              <a:ext uri="{FF2B5EF4-FFF2-40B4-BE49-F238E27FC236}">
                <a16:creationId xmlns:a16="http://schemas.microsoft.com/office/drawing/2014/main" id="{32A88556-0C6F-42AB-4AC2-2045A0C7A73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26</a:t>
            </a:fld>
            <a:endParaRPr lang="fr-FR"/>
          </a:p>
        </p:txBody>
      </p:sp>
      <p:pic>
        <p:nvPicPr>
          <p:cNvPr id="6" name="Graphique 5" descr="Informations avec un remplissage uni">
            <a:extLst>
              <a:ext uri="{FF2B5EF4-FFF2-40B4-BE49-F238E27FC236}">
                <a16:creationId xmlns:a16="http://schemas.microsoft.com/office/drawing/2014/main" id="{FA653033-ACDC-CB57-EF68-48792BEFB5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65422" y="132816"/>
            <a:ext cx="1730829" cy="1730829"/>
          </a:xfrm>
          <a:prstGeom prst="rect">
            <a:avLst/>
          </a:prstGeom>
        </p:spPr>
      </p:pic>
      <p:pic>
        <p:nvPicPr>
          <p:cNvPr id="5" name="Image 4"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6713A58C-5E1B-349A-9290-3F994E0F859B}"/>
              </a:ext>
            </a:extLst>
          </p:cNvPr>
          <p:cNvPicPr>
            <a:picLocks noChangeAspect="1"/>
          </p:cNvPicPr>
          <p:nvPr/>
        </p:nvPicPr>
        <p:blipFill>
          <a:blip r:embed="rId4"/>
          <a:stretch>
            <a:fillRect/>
          </a:stretch>
        </p:blipFill>
        <p:spPr>
          <a:xfrm>
            <a:off x="4953002" y="5077"/>
            <a:ext cx="5416084" cy="6366274"/>
          </a:xfrm>
          <a:prstGeom prst="rect">
            <a:avLst/>
          </a:prstGeom>
        </p:spPr>
      </p:pic>
      <p:sp>
        <p:nvSpPr>
          <p:cNvPr id="4" name="Titre 1">
            <a:extLst>
              <a:ext uri="{FF2B5EF4-FFF2-40B4-BE49-F238E27FC236}">
                <a16:creationId xmlns:a16="http://schemas.microsoft.com/office/drawing/2014/main" id="{20586661-D456-8605-02B7-F1D64CE699DC}"/>
              </a:ext>
            </a:extLst>
          </p:cNvPr>
          <p:cNvSpPr txBox="1">
            <a:spLocks/>
          </p:cNvSpPr>
          <p:nvPr/>
        </p:nvSpPr>
        <p:spPr>
          <a:xfrm>
            <a:off x="1137621" y="5341912"/>
            <a:ext cx="3733637" cy="9017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Ils devront seulement sélectionner leur fonction</a:t>
            </a:r>
            <a:br>
              <a:rPr lang="fr-FR" sz="2800" b="0" dirty="0"/>
            </a:br>
            <a:endParaRPr lang="fr-FR" sz="2800" b="0" dirty="0"/>
          </a:p>
        </p:txBody>
      </p:sp>
      <p:sp>
        <p:nvSpPr>
          <p:cNvPr id="7" name="Flèche : droite 6">
            <a:extLst>
              <a:ext uri="{FF2B5EF4-FFF2-40B4-BE49-F238E27FC236}">
                <a16:creationId xmlns:a16="http://schemas.microsoft.com/office/drawing/2014/main" id="{E9059A3A-D860-6F9E-CDEE-5964936EDD5A}"/>
              </a:ext>
            </a:extLst>
          </p:cNvPr>
          <p:cNvSpPr/>
          <p:nvPr/>
        </p:nvSpPr>
        <p:spPr>
          <a:xfrm>
            <a:off x="4871258" y="5444836"/>
            <a:ext cx="548640" cy="4073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B7E82C42-A672-3D9F-6B1B-ED7183D8F160}"/>
              </a:ext>
            </a:extLst>
          </p:cNvPr>
          <p:cNvSpPr txBox="1">
            <a:spLocks/>
          </p:cNvSpPr>
          <p:nvPr/>
        </p:nvSpPr>
        <p:spPr>
          <a:xfrm>
            <a:off x="10565131" y="5197648"/>
            <a:ext cx="1309170" cy="9017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Et cliquer sur suivant</a:t>
            </a:r>
            <a:br>
              <a:rPr lang="fr-FR" sz="2800" dirty="0">
                <a:solidFill>
                  <a:srgbClr val="0070C0"/>
                </a:solidFill>
              </a:rPr>
            </a:br>
            <a:endParaRPr lang="fr-FR" sz="2800" dirty="0">
              <a:solidFill>
                <a:srgbClr val="0070C0"/>
              </a:solidFill>
            </a:endParaRPr>
          </a:p>
        </p:txBody>
      </p:sp>
      <p:sp>
        <p:nvSpPr>
          <p:cNvPr id="10" name="Flèche : droite 9">
            <a:extLst>
              <a:ext uri="{FF2B5EF4-FFF2-40B4-BE49-F238E27FC236}">
                <a16:creationId xmlns:a16="http://schemas.microsoft.com/office/drawing/2014/main" id="{56790E17-A748-6B03-6BF9-2E2E6284059E}"/>
              </a:ext>
            </a:extLst>
          </p:cNvPr>
          <p:cNvSpPr/>
          <p:nvPr/>
        </p:nvSpPr>
        <p:spPr>
          <a:xfrm rot="8821453">
            <a:off x="9949835" y="5648498"/>
            <a:ext cx="548640" cy="4073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828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990B-ADA8-D62F-1FA8-3FB3ECAEC4E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10AA6F26-5F76-2A6D-1E9D-44ABE6F45AB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27</a:t>
            </a:fld>
            <a:endParaRPr lang="fr-FR"/>
          </a:p>
        </p:txBody>
      </p:sp>
      <p:sp>
        <p:nvSpPr>
          <p:cNvPr id="3" name="Titre 1">
            <a:extLst>
              <a:ext uri="{FF2B5EF4-FFF2-40B4-BE49-F238E27FC236}">
                <a16:creationId xmlns:a16="http://schemas.microsoft.com/office/drawing/2014/main" id="{90988499-D2E0-4E49-73F7-695A676B9B86}"/>
              </a:ext>
            </a:extLst>
          </p:cNvPr>
          <p:cNvSpPr txBox="1">
            <a:spLocks/>
          </p:cNvSpPr>
          <p:nvPr/>
        </p:nvSpPr>
        <p:spPr>
          <a:xfrm>
            <a:off x="630170" y="939679"/>
            <a:ext cx="11485630" cy="527092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ym typeface="Wingdings" panose="05000000000000000000" pitchFamily="2" charset="2"/>
              </a:rPr>
              <a:t> Les </a:t>
            </a:r>
            <a:r>
              <a:rPr lang="fr-FR" sz="2800" dirty="0"/>
              <a:t>8 thématiques  </a:t>
            </a:r>
          </a:p>
          <a:p>
            <a:br>
              <a:rPr lang="fr-FR" sz="2800" dirty="0"/>
            </a:br>
            <a:endParaRPr lang="fr-FR" sz="2800" dirty="0"/>
          </a:p>
          <a:p>
            <a:endParaRPr lang="fr-FR" sz="2800" b="0" dirty="0"/>
          </a:p>
          <a:p>
            <a:r>
              <a:rPr lang="fr-FR" sz="2800" b="0" dirty="0"/>
              <a:t>                                                 </a:t>
            </a:r>
            <a:r>
              <a:rPr lang="fr-FR" sz="2800" dirty="0">
                <a:sym typeface="Wingdings" panose="05000000000000000000" pitchFamily="2" charset="2"/>
              </a:rPr>
              <a:t> La question</a:t>
            </a:r>
            <a:endParaRPr lang="fr-FR" sz="2800" dirty="0"/>
          </a:p>
          <a:p>
            <a:r>
              <a:rPr lang="fr-FR" sz="2800" b="0" dirty="0"/>
              <a:t>                                                         Pour chaque thématique  / 4 questions </a:t>
            </a:r>
            <a:r>
              <a:rPr lang="fr-FR" sz="2800" b="0" i="1" dirty="0"/>
              <a:t>(avec exemples en italique) </a:t>
            </a:r>
          </a:p>
          <a:p>
            <a:endParaRPr lang="fr-FR" sz="2800" dirty="0"/>
          </a:p>
          <a:p>
            <a:r>
              <a:rPr lang="fr-FR" sz="2800" dirty="0">
                <a:sym typeface="Wingdings" panose="05000000000000000000" pitchFamily="2" charset="2"/>
              </a:rPr>
              <a:t>                                                </a:t>
            </a:r>
            <a:r>
              <a:rPr lang="fr-FR" sz="2800" dirty="0"/>
              <a:t>La cotation : </a:t>
            </a:r>
            <a:br>
              <a:rPr lang="fr-FR" sz="2800" i="1" dirty="0"/>
            </a:br>
            <a:br>
              <a:rPr lang="fr-FR" sz="2800" b="0" dirty="0"/>
            </a:br>
            <a:br>
              <a:rPr lang="fr-FR" sz="2800" dirty="0"/>
            </a:br>
            <a:r>
              <a:rPr lang="fr-FR" sz="2800" dirty="0">
                <a:sym typeface="Wingdings" panose="05000000000000000000" pitchFamily="2" charset="2"/>
              </a:rPr>
              <a:t>                                                </a:t>
            </a:r>
            <a:r>
              <a:rPr lang="fr-FR" sz="2800" dirty="0"/>
              <a:t>Les commentaires et suggestions d’amélioration </a:t>
            </a:r>
          </a:p>
          <a:p>
            <a:r>
              <a:rPr lang="fr-FR" sz="2800" b="0" dirty="0">
                <a:solidFill>
                  <a:srgbClr val="0070C0"/>
                </a:solidFill>
              </a:rPr>
              <a:t>                                                       </a:t>
            </a:r>
            <a:r>
              <a:rPr lang="fr-FR" sz="2800" b="0" i="1" dirty="0">
                <a:solidFill>
                  <a:srgbClr val="0070C0"/>
                </a:solidFill>
              </a:rPr>
              <a:t>Une zone de texte pour chaque question permet de noter des</a:t>
            </a:r>
          </a:p>
          <a:p>
            <a:r>
              <a:rPr lang="fr-FR" sz="2800" b="0" i="1" dirty="0">
                <a:solidFill>
                  <a:srgbClr val="0070C0"/>
                </a:solidFill>
              </a:rPr>
              <a:t>                                                       commentaires ou des idées d’amélioration</a:t>
            </a:r>
            <a:endParaRPr lang="fr-FR" sz="2800" dirty="0"/>
          </a:p>
        </p:txBody>
      </p:sp>
      <p:sp>
        <p:nvSpPr>
          <p:cNvPr id="4" name="ZoneTexte 3">
            <a:extLst>
              <a:ext uri="{FF2B5EF4-FFF2-40B4-BE49-F238E27FC236}">
                <a16:creationId xmlns:a16="http://schemas.microsoft.com/office/drawing/2014/main" id="{A9D24213-A8B1-1911-F54F-D22FB18171C1}"/>
              </a:ext>
            </a:extLst>
          </p:cNvPr>
          <p:cNvSpPr txBox="1"/>
          <p:nvPr/>
        </p:nvSpPr>
        <p:spPr>
          <a:xfrm>
            <a:off x="5317067" y="3234675"/>
            <a:ext cx="5764790" cy="1200329"/>
          </a:xfrm>
          <a:prstGeom prst="rect">
            <a:avLst/>
          </a:prstGeom>
          <a:noFill/>
        </p:spPr>
        <p:txBody>
          <a:bodyPr wrap="square">
            <a:spAutoFit/>
          </a:bodyPr>
          <a:lstStyle/>
          <a:p>
            <a:pPr marL="0" indent="0">
              <a:buNone/>
            </a:pPr>
            <a:r>
              <a:rPr lang="fr-FR" sz="2400" i="1" dirty="0">
                <a:solidFill>
                  <a:srgbClr val="0070C0"/>
                </a:solidFill>
              </a:rPr>
              <a:t>4 niveaux de cotation pour chaque question, </a:t>
            </a:r>
            <a:r>
              <a:rPr lang="fr-FR" sz="2400" b="1" i="1" dirty="0">
                <a:solidFill>
                  <a:srgbClr val="0070C0"/>
                </a:solidFill>
              </a:rPr>
              <a:t>1 seul choix possible</a:t>
            </a:r>
          </a:p>
          <a:p>
            <a:pPr marL="0" indent="0">
              <a:buNone/>
            </a:pPr>
            <a:r>
              <a:rPr lang="fr-FR" sz="2400" b="1" i="1" dirty="0">
                <a:solidFill>
                  <a:srgbClr val="0070C0"/>
                </a:solidFill>
              </a:rPr>
              <a:t>Obligatoire</a:t>
            </a:r>
            <a:r>
              <a:rPr lang="fr-FR" sz="2400" b="1" i="1" dirty="0">
                <a:solidFill>
                  <a:srgbClr val="FF0000"/>
                </a:solidFill>
              </a:rPr>
              <a:t>*</a:t>
            </a:r>
          </a:p>
        </p:txBody>
      </p:sp>
      <p:graphicFrame>
        <p:nvGraphicFramePr>
          <p:cNvPr id="6" name="Tableau 5">
            <a:extLst>
              <a:ext uri="{FF2B5EF4-FFF2-40B4-BE49-F238E27FC236}">
                <a16:creationId xmlns:a16="http://schemas.microsoft.com/office/drawing/2014/main" id="{37BE5F95-13E2-F40A-76C8-C9AEDFABB387}"/>
              </a:ext>
            </a:extLst>
          </p:cNvPr>
          <p:cNvGraphicFramePr>
            <a:graphicFrameLocks noGrp="1"/>
          </p:cNvGraphicFramePr>
          <p:nvPr/>
        </p:nvGraphicFramePr>
        <p:xfrm>
          <a:off x="8057552" y="3674683"/>
          <a:ext cx="3998878" cy="373380"/>
        </p:xfrm>
        <a:graphic>
          <a:graphicData uri="http://schemas.openxmlformats.org/drawingml/2006/table">
            <a:tbl>
              <a:tblPr/>
              <a:tblGrid>
                <a:gridCol w="817662">
                  <a:extLst>
                    <a:ext uri="{9D8B030D-6E8A-4147-A177-3AD203B41FA5}">
                      <a16:colId xmlns:a16="http://schemas.microsoft.com/office/drawing/2014/main" val="3755444399"/>
                    </a:ext>
                  </a:extLst>
                </a:gridCol>
                <a:gridCol w="1085957">
                  <a:extLst>
                    <a:ext uri="{9D8B030D-6E8A-4147-A177-3AD203B41FA5}">
                      <a16:colId xmlns:a16="http://schemas.microsoft.com/office/drawing/2014/main" val="2808905465"/>
                    </a:ext>
                  </a:extLst>
                </a:gridCol>
                <a:gridCol w="1162613">
                  <a:extLst>
                    <a:ext uri="{9D8B030D-6E8A-4147-A177-3AD203B41FA5}">
                      <a16:colId xmlns:a16="http://schemas.microsoft.com/office/drawing/2014/main" val="360527597"/>
                    </a:ext>
                  </a:extLst>
                </a:gridCol>
                <a:gridCol w="932646">
                  <a:extLst>
                    <a:ext uri="{9D8B030D-6E8A-4147-A177-3AD203B41FA5}">
                      <a16:colId xmlns:a16="http://schemas.microsoft.com/office/drawing/2014/main" val="791517733"/>
                    </a:ext>
                  </a:extLst>
                </a:gridCol>
              </a:tblGrid>
              <a:tr h="310884">
                <a:tc>
                  <a:txBody>
                    <a:bodyPr/>
                    <a:lstStyle/>
                    <a:p>
                      <a:pPr algn="ctr" fontAlgn="ctr">
                        <a:buNone/>
                      </a:pPr>
                      <a:r>
                        <a:rPr lang="fr-FR" sz="1200" b="0" i="0" u="none" strike="noStrike">
                          <a:solidFill>
                            <a:srgbClr val="000000"/>
                          </a:solidFill>
                          <a:effectLst/>
                          <a:latin typeface="Aptos" panose="020B0004020202020204" pitchFamily="34" charset="0"/>
                        </a:rPr>
                        <a:t>Pas du tout   0</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solidFill>
                      <a:srgbClr val="FF66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Partiellement  </a:t>
                      </a:r>
                      <a:br>
                        <a:rPr lang="fr-FR" sz="1200" b="0" i="0" u="none" strike="noStrike" dirty="0">
                          <a:solidFill>
                            <a:srgbClr val="000000"/>
                          </a:solidFill>
                          <a:effectLst/>
                          <a:latin typeface="Aptos" panose="020B0004020202020204" pitchFamily="34" charset="0"/>
                        </a:rPr>
                      </a:br>
                      <a:r>
                        <a:rPr lang="fr-FR" sz="1200" b="0" i="0" u="none" strike="noStrike" dirty="0">
                          <a:solidFill>
                            <a:srgbClr val="000000"/>
                          </a:solidFill>
                          <a:effectLst/>
                          <a:latin typeface="Aptos" panose="020B0004020202020204" pitchFamily="34" charset="0"/>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Majoritairement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Entièrement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3041417116"/>
                  </a:ext>
                </a:extLst>
              </a:tr>
            </a:tbl>
          </a:graphicData>
        </a:graphic>
      </p:graphicFrame>
      <p:pic>
        <p:nvPicPr>
          <p:cNvPr id="5" name="Image 4" descr="The image displays a form with questions related to governance and management of security in a healthcare setting, including sections for demarcation, security measures, and suggestions for improvement.&#10;&#10;Le contenu généré par l’IA peut être incorrect.">
            <a:extLst>
              <a:ext uri="{FF2B5EF4-FFF2-40B4-BE49-F238E27FC236}">
                <a16:creationId xmlns:a16="http://schemas.microsoft.com/office/drawing/2014/main" id="{EB6BB869-EE10-CBBA-3A38-23EAFDF5BA64}"/>
              </a:ext>
            </a:extLst>
          </p:cNvPr>
          <p:cNvPicPr>
            <a:picLocks noChangeAspect="1"/>
          </p:cNvPicPr>
          <p:nvPr/>
        </p:nvPicPr>
        <p:blipFill>
          <a:blip r:embed="rId3"/>
          <a:stretch>
            <a:fillRect/>
          </a:stretch>
        </p:blipFill>
        <p:spPr>
          <a:xfrm>
            <a:off x="0" y="1683068"/>
            <a:ext cx="2929756" cy="2970447"/>
          </a:xfrm>
          <a:prstGeom prst="rect">
            <a:avLst/>
          </a:prstGeom>
          <a:ln>
            <a:solidFill>
              <a:schemeClr val="tx1"/>
            </a:solidFill>
          </a:ln>
        </p:spPr>
      </p:pic>
      <p:cxnSp>
        <p:nvCxnSpPr>
          <p:cNvPr id="11" name="Connecteur droit avec flèche 10">
            <a:extLst>
              <a:ext uri="{FF2B5EF4-FFF2-40B4-BE49-F238E27FC236}">
                <a16:creationId xmlns:a16="http://schemas.microsoft.com/office/drawing/2014/main" id="{D3729A10-D39F-5695-DC15-E6878D434156}"/>
              </a:ext>
            </a:extLst>
          </p:cNvPr>
          <p:cNvCxnSpPr>
            <a:cxnSpLocks/>
          </p:cNvCxnSpPr>
          <p:nvPr/>
        </p:nvCxnSpPr>
        <p:spPr>
          <a:xfrm flipH="1">
            <a:off x="912682" y="1463040"/>
            <a:ext cx="733238" cy="34271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4E54ABC-F2E3-6A26-086F-475E8803D977}"/>
              </a:ext>
            </a:extLst>
          </p:cNvPr>
          <p:cNvCxnSpPr>
            <a:cxnSpLocks/>
          </p:cNvCxnSpPr>
          <p:nvPr/>
        </p:nvCxnSpPr>
        <p:spPr>
          <a:xfrm flipH="1" flipV="1">
            <a:off x="2624244" y="2397922"/>
            <a:ext cx="531015" cy="1586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92CDE3A-43A8-75E6-BD06-CFA673995F7E}"/>
              </a:ext>
            </a:extLst>
          </p:cNvPr>
          <p:cNvCxnSpPr>
            <a:cxnSpLocks/>
          </p:cNvCxnSpPr>
          <p:nvPr/>
        </p:nvCxnSpPr>
        <p:spPr>
          <a:xfrm flipH="1" flipV="1">
            <a:off x="2226053" y="4474931"/>
            <a:ext cx="1221822" cy="101985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descr="The image lists key areas of focus for a healthcare management system: governance, internal and external communication, teamwork and work quality, risk management, continuous improvement, patient experience, learning organization, technical safety, and numerical risk management.&#10;&#10;Le contenu généré par l’IA peut être incorrect.">
            <a:extLst>
              <a:ext uri="{FF2B5EF4-FFF2-40B4-BE49-F238E27FC236}">
                <a16:creationId xmlns:a16="http://schemas.microsoft.com/office/drawing/2014/main" id="{62E15E8B-8252-7306-2ACD-B2DC4DE47D02}"/>
              </a:ext>
            </a:extLst>
          </p:cNvPr>
          <p:cNvPicPr>
            <a:picLocks noChangeAspect="1"/>
          </p:cNvPicPr>
          <p:nvPr/>
        </p:nvPicPr>
        <p:blipFill>
          <a:blip r:embed="rId4"/>
          <a:stretch>
            <a:fillRect/>
          </a:stretch>
        </p:blipFill>
        <p:spPr>
          <a:xfrm>
            <a:off x="3726887" y="240414"/>
            <a:ext cx="4766475" cy="1936674"/>
          </a:xfrm>
          <a:prstGeom prst="rect">
            <a:avLst/>
          </a:prstGeom>
        </p:spPr>
      </p:pic>
      <p:sp>
        <p:nvSpPr>
          <p:cNvPr id="17" name="Accolade fermante 16">
            <a:extLst>
              <a:ext uri="{FF2B5EF4-FFF2-40B4-BE49-F238E27FC236}">
                <a16:creationId xmlns:a16="http://schemas.microsoft.com/office/drawing/2014/main" id="{40C94745-B4CD-08B5-3AD5-1BE56B43DCBB}"/>
              </a:ext>
            </a:extLst>
          </p:cNvPr>
          <p:cNvSpPr/>
          <p:nvPr/>
        </p:nvSpPr>
        <p:spPr>
          <a:xfrm>
            <a:off x="2210437" y="2826865"/>
            <a:ext cx="466623" cy="1009357"/>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01333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EBFF-E734-9C52-DB66-622D8B057E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F63771-7E93-62C9-DF02-905F98C668CE}"/>
              </a:ext>
            </a:extLst>
          </p:cNvPr>
          <p:cNvSpPr>
            <a:spLocks noGrp="1"/>
          </p:cNvSpPr>
          <p:nvPr>
            <p:ph type="title"/>
          </p:nvPr>
        </p:nvSpPr>
        <p:spPr>
          <a:xfrm>
            <a:off x="221771" y="3325091"/>
            <a:ext cx="4317511" cy="1733852"/>
          </a:xfrm>
        </p:spPr>
        <p:txBody>
          <a:bodyPr rtlCol="0"/>
          <a:lstStyle/>
          <a:p>
            <a:r>
              <a:rPr lang="fr-FR" sz="2800" dirty="0"/>
              <a:t>A l’issue du remplissage du questionnaire, le professionnel peut télécharger son questionnaire rempli en PDF</a:t>
            </a:r>
            <a:br>
              <a:rPr lang="fr-FR" sz="280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1A6D6481-57B7-F06B-37D1-D0A53388279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28</a:t>
            </a:fld>
            <a:endParaRPr lang="fr-FR"/>
          </a:p>
        </p:txBody>
      </p:sp>
      <p:pic>
        <p:nvPicPr>
          <p:cNvPr id="5" name="Image 4" descr="The image displays a thank you message for participation in a cultural quality and safety questionnaire, with an option to download responses in PDF format.&#10;&#10;Le contenu généré par l’IA peut être incorrect.">
            <a:extLst>
              <a:ext uri="{FF2B5EF4-FFF2-40B4-BE49-F238E27FC236}">
                <a16:creationId xmlns:a16="http://schemas.microsoft.com/office/drawing/2014/main" id="{AB9EAFE3-5E5F-71F3-643E-3B8BE59F2C9D}"/>
              </a:ext>
            </a:extLst>
          </p:cNvPr>
          <p:cNvPicPr>
            <a:picLocks noChangeAspect="1"/>
          </p:cNvPicPr>
          <p:nvPr/>
        </p:nvPicPr>
        <p:blipFill>
          <a:blip r:embed="rId3"/>
          <a:stretch>
            <a:fillRect/>
          </a:stretch>
        </p:blipFill>
        <p:spPr>
          <a:xfrm>
            <a:off x="4673986" y="2289052"/>
            <a:ext cx="6468378" cy="3410426"/>
          </a:xfrm>
          <a:prstGeom prst="rect">
            <a:avLst/>
          </a:prstGeom>
        </p:spPr>
      </p:pic>
      <p:sp>
        <p:nvSpPr>
          <p:cNvPr id="3" name="ZoneTexte 2">
            <a:extLst>
              <a:ext uri="{FF2B5EF4-FFF2-40B4-BE49-F238E27FC236}">
                <a16:creationId xmlns:a16="http://schemas.microsoft.com/office/drawing/2014/main" id="{E026ACD6-EDC0-20D5-3068-4397CA8474A1}"/>
              </a:ext>
            </a:extLst>
          </p:cNvPr>
          <p:cNvSpPr txBox="1"/>
          <p:nvPr/>
        </p:nvSpPr>
        <p:spPr>
          <a:xfrm>
            <a:off x="2073760" y="1067082"/>
            <a:ext cx="8782661" cy="646331"/>
          </a:xfrm>
          <a:prstGeom prst="rect">
            <a:avLst/>
          </a:prstGeom>
          <a:solidFill>
            <a:schemeClr val="accent6">
              <a:lumMod val="20000"/>
              <a:lumOff val="80000"/>
            </a:schemeClr>
          </a:solidFill>
        </p:spPr>
        <p:txBody>
          <a:bodyPr wrap="square">
            <a:spAutoFit/>
          </a:bodyPr>
          <a:lstStyle/>
          <a:p>
            <a:pPr algn="ctr"/>
            <a:r>
              <a:rPr lang="fr-FR" sz="1800" b="1" dirty="0">
                <a:solidFill>
                  <a:schemeClr val="accent6">
                    <a:lumMod val="75000"/>
                  </a:schemeClr>
                </a:solidFill>
              </a:rPr>
              <a:t>Attention, seuls les questionnaires entièrement complétés seront pris en compte. Vous organiser </a:t>
            </a:r>
            <a:r>
              <a:rPr lang="fr-FR" b="1" dirty="0">
                <a:solidFill>
                  <a:schemeClr val="accent6">
                    <a:lumMod val="75000"/>
                  </a:schemeClr>
                </a:solidFill>
              </a:rPr>
              <a:t>pour éviter les </a:t>
            </a:r>
            <a:r>
              <a:rPr lang="fr-FR" sz="1800" b="1" dirty="0">
                <a:solidFill>
                  <a:schemeClr val="accent6">
                    <a:lumMod val="75000"/>
                  </a:schemeClr>
                </a:solidFill>
              </a:rPr>
              <a:t>interruptions (10mn), sinon il faudra recommencer la saisie. </a:t>
            </a:r>
            <a:endParaRPr lang="fr-FR" b="1" dirty="0"/>
          </a:p>
        </p:txBody>
      </p:sp>
      <p:pic>
        <p:nvPicPr>
          <p:cNvPr id="6" name="Graphique 5" descr="Avertissement avec un remplissage uni">
            <a:extLst>
              <a:ext uri="{FF2B5EF4-FFF2-40B4-BE49-F238E27FC236}">
                <a16:creationId xmlns:a16="http://schemas.microsoft.com/office/drawing/2014/main" id="{0E1BE679-4660-F008-003C-7520F10AF99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0051" y="609882"/>
            <a:ext cx="914400" cy="914400"/>
          </a:xfrm>
          <a:prstGeom prst="rect">
            <a:avLst/>
          </a:prstGeom>
        </p:spPr>
      </p:pic>
    </p:spTree>
    <p:extLst>
      <p:ext uri="{BB962C8B-B14F-4D97-AF65-F5344CB8AC3E}">
        <p14:creationId xmlns:p14="http://schemas.microsoft.com/office/powerpoint/2010/main" val="115682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image 22" descr="Femme souriante en train d’utiliser un ordinateur portable">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200B3D2B-613A-41BE-987D-E6A1324B456D}"/>
              </a:ext>
            </a:extLst>
          </p:cNvPr>
          <p:cNvSpPr>
            <a:spLocks noGrp="1"/>
          </p:cNvSpPr>
          <p:nvPr>
            <p:ph type="title"/>
          </p:nvPr>
        </p:nvSpPr>
        <p:spPr>
          <a:xfrm>
            <a:off x="-1700" y="1382486"/>
            <a:ext cx="3940629" cy="3048000"/>
          </a:xfrm>
        </p:spPr>
        <p:txBody>
          <a:bodyPr rtlCol="0"/>
          <a:lstStyle/>
          <a:p>
            <a:pPr rtl="0"/>
            <a:r>
              <a:rPr lang="fr-FR" sz="5400" dirty="0"/>
              <a:t>Disposer des</a:t>
            </a:r>
            <a:br>
              <a:rPr lang="fr-FR" sz="5400" dirty="0"/>
            </a:br>
            <a:r>
              <a:rPr lang="fr-FR" sz="5400" dirty="0"/>
              <a:t>résultats du baromètre</a:t>
            </a:r>
          </a:p>
        </p:txBody>
      </p:sp>
      <p:sp>
        <p:nvSpPr>
          <p:cNvPr id="10" name="Espace réservé du texte 9">
            <a:extLst>
              <a:ext uri="{FF2B5EF4-FFF2-40B4-BE49-F238E27FC236}">
                <a16:creationId xmlns:a16="http://schemas.microsoft.com/office/drawing/2014/main" id="{2972F17A-D965-40B9-8ABB-C634072DBCC0}"/>
              </a:ext>
            </a:extLst>
          </p:cNvPr>
          <p:cNvSpPr>
            <a:spLocks noGrp="1"/>
          </p:cNvSpPr>
          <p:nvPr>
            <p:ph type="body" sz="quarter" idx="13"/>
          </p:nvPr>
        </p:nvSpPr>
        <p:spPr>
          <a:xfrm>
            <a:off x="0" y="4430486"/>
            <a:ext cx="3940629" cy="780839"/>
          </a:xfrm>
        </p:spPr>
        <p:txBody>
          <a:bodyPr rtlCol="0"/>
          <a:lstStyle/>
          <a:p>
            <a:pPr rtl="0"/>
            <a:r>
              <a:rPr lang="fr-FR" dirty="0"/>
              <a:t>Rapport automatique</a:t>
            </a:r>
          </a:p>
          <a:p>
            <a:pPr rtl="0"/>
            <a:endParaRPr lang="fr-FR" dirty="0"/>
          </a:p>
        </p:txBody>
      </p:sp>
      <p:sp>
        <p:nvSpPr>
          <p:cNvPr id="5" name="Espace réservé du numéro de diapositive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fr-FR" smtClean="0"/>
              <a:pPr rtl="0"/>
              <a:t>29</a:t>
            </a:fld>
            <a:endParaRPr lang="fr-FR"/>
          </a:p>
        </p:txBody>
      </p:sp>
    </p:spTree>
    <p:extLst>
      <p:ext uri="{BB962C8B-B14F-4D97-AF65-F5344CB8AC3E}">
        <p14:creationId xmlns:p14="http://schemas.microsoft.com/office/powerpoint/2010/main" val="252231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DA80-37A9-1FEE-F6B2-469F76D5F65B}"/>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EDDC0279-CCEC-712F-1E99-00707FE1E0F9}"/>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a:t>
            </a:fld>
            <a:endParaRPr lang="fr-FR"/>
          </a:p>
        </p:txBody>
      </p:sp>
      <p:sp>
        <p:nvSpPr>
          <p:cNvPr id="3" name="Titre 1">
            <a:extLst>
              <a:ext uri="{FF2B5EF4-FFF2-40B4-BE49-F238E27FC236}">
                <a16:creationId xmlns:a16="http://schemas.microsoft.com/office/drawing/2014/main" id="{7A869AD7-3683-9F51-B989-DB1590092038}"/>
              </a:ext>
            </a:extLst>
          </p:cNvPr>
          <p:cNvSpPr txBox="1">
            <a:spLocks/>
          </p:cNvSpPr>
          <p:nvPr/>
        </p:nvSpPr>
        <p:spPr>
          <a:xfrm>
            <a:off x="453080" y="1770611"/>
            <a:ext cx="11306920" cy="460073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p>
          <a:p>
            <a:pPr lvl="0"/>
            <a:r>
              <a:rPr lang="fr-FR" sz="2800" b="0" dirty="0"/>
              <a:t>Ce guide d’aide au déploiement du baromètre culture qualité et sécurité des soins en équipe de la STARAQS est </a:t>
            </a:r>
            <a:r>
              <a:rPr lang="fr-FR" sz="2800" dirty="0">
                <a:solidFill>
                  <a:srgbClr val="0070C0"/>
                </a:solidFill>
              </a:rPr>
              <a:t>destiné à l’animateur désigné par l’établissement</a:t>
            </a:r>
            <a:r>
              <a:rPr lang="fr-FR" sz="2800" b="0" dirty="0"/>
              <a:t>.</a:t>
            </a:r>
          </a:p>
          <a:p>
            <a:pPr lvl="0"/>
            <a:endParaRPr lang="fr-FR" sz="2800" b="0" dirty="0"/>
          </a:p>
          <a:p>
            <a:pPr lvl="0"/>
            <a:r>
              <a:rPr lang="fr-FR" sz="2800" b="0" dirty="0"/>
              <a:t>Il rappelle le contexte et informe l’animateur sur la méthodologie pour réaliser le baromètre, son rôle d’animateur, les outils mis à sa disposition par la STARAQS.</a:t>
            </a:r>
          </a:p>
          <a:p>
            <a:pPr lvl="0"/>
            <a:endParaRPr lang="fr-FR" sz="2800" b="0" dirty="0"/>
          </a:p>
          <a:p>
            <a:pPr lvl="0"/>
            <a:r>
              <a:rPr lang="fr-FR" sz="2800" b="0" i="1" dirty="0">
                <a:solidFill>
                  <a:srgbClr val="FFC000"/>
                </a:solidFill>
              </a:rPr>
              <a:t>Les diapositives de ce guide peuvent être utilisées par l’animateur lors des réunions d’information en complément des documents types fournis.</a:t>
            </a:r>
          </a:p>
          <a:p>
            <a:pPr lvl="0"/>
            <a:endParaRPr lang="fr-FR" sz="2800" b="0" dirty="0"/>
          </a:p>
        </p:txBody>
      </p:sp>
      <p:pic>
        <p:nvPicPr>
          <p:cNvPr id="2" name="Image 1" descr="STARAQS&#10;&#10;Le contenu généré par l’IA peut être incorrect.">
            <a:extLst>
              <a:ext uri="{FF2B5EF4-FFF2-40B4-BE49-F238E27FC236}">
                <a16:creationId xmlns:a16="http://schemas.microsoft.com/office/drawing/2014/main" id="{C4AA582C-0741-4C56-CFB0-696AC6DCF83E}"/>
              </a:ext>
            </a:extLst>
          </p:cNvPr>
          <p:cNvPicPr>
            <a:picLocks noChangeAspect="1"/>
          </p:cNvPicPr>
          <p:nvPr/>
        </p:nvPicPr>
        <p:blipFill>
          <a:blip r:embed="rId3"/>
          <a:stretch>
            <a:fillRect/>
          </a:stretch>
        </p:blipFill>
        <p:spPr>
          <a:xfrm>
            <a:off x="4650307" y="228190"/>
            <a:ext cx="2174512" cy="1908181"/>
          </a:xfrm>
          <a:prstGeom prst="rect">
            <a:avLst/>
          </a:prstGeom>
        </p:spPr>
      </p:pic>
    </p:spTree>
    <p:extLst>
      <p:ext uri="{BB962C8B-B14F-4D97-AF65-F5344CB8AC3E}">
        <p14:creationId xmlns:p14="http://schemas.microsoft.com/office/powerpoint/2010/main" val="60066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070B-8309-94C0-27E0-E00D60313B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EDB195-222F-665D-D046-489C66511C34}"/>
              </a:ext>
            </a:extLst>
          </p:cNvPr>
          <p:cNvSpPr>
            <a:spLocks noGrp="1"/>
          </p:cNvSpPr>
          <p:nvPr>
            <p:ph type="title"/>
          </p:nvPr>
        </p:nvSpPr>
        <p:spPr>
          <a:xfrm>
            <a:off x="864000" y="486649"/>
            <a:ext cx="11328000" cy="432000"/>
          </a:xfrm>
        </p:spPr>
        <p:txBody>
          <a:bodyPr rtlCol="0"/>
          <a:lstStyle/>
          <a:p>
            <a:pPr rtl="0"/>
            <a:r>
              <a:rPr lang="fr-FR" dirty="0"/>
              <a:t>Le baromètre Culture Qualité et Sécurité des Soins en équipe</a:t>
            </a:r>
          </a:p>
        </p:txBody>
      </p:sp>
      <p:sp>
        <p:nvSpPr>
          <p:cNvPr id="9" name="Espace réservé du numéro de diapositive 8">
            <a:extLst>
              <a:ext uri="{FF2B5EF4-FFF2-40B4-BE49-F238E27FC236}">
                <a16:creationId xmlns:a16="http://schemas.microsoft.com/office/drawing/2014/main" id="{C5104A12-8512-690A-1C05-F24D09A18679}"/>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30</a:t>
            </a:fld>
            <a:endParaRPr lang="fr-FR" dirty="0"/>
          </a:p>
        </p:txBody>
      </p:sp>
      <p:sp>
        <p:nvSpPr>
          <p:cNvPr id="12" name="Titre 1">
            <a:extLst>
              <a:ext uri="{FF2B5EF4-FFF2-40B4-BE49-F238E27FC236}">
                <a16:creationId xmlns:a16="http://schemas.microsoft.com/office/drawing/2014/main" id="{73330908-97AC-27BF-A077-2CC4825D87EF}"/>
              </a:ext>
            </a:extLst>
          </p:cNvPr>
          <p:cNvSpPr txBox="1">
            <a:spLocks/>
          </p:cNvSpPr>
          <p:nvPr/>
        </p:nvSpPr>
        <p:spPr>
          <a:xfrm>
            <a:off x="656706" y="2003367"/>
            <a:ext cx="6999316" cy="41363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Au fur et à mesure du remplissage des questionnaires en ligne par les professionnels, un </a:t>
            </a:r>
            <a:r>
              <a:rPr lang="fr-FR" sz="2800" dirty="0">
                <a:solidFill>
                  <a:srgbClr val="0070C0"/>
                </a:solidFill>
              </a:rPr>
              <a:t>rapport automatique des résultats </a:t>
            </a:r>
            <a:r>
              <a:rPr lang="fr-FR" sz="2800" b="0" dirty="0"/>
              <a:t>est produit, accessible pour  l’animateur. </a:t>
            </a:r>
          </a:p>
          <a:p>
            <a:endParaRPr lang="fr-FR" sz="2800" b="0" dirty="0"/>
          </a:p>
          <a:p>
            <a:endParaRPr lang="fr-FR" sz="2800" b="0" dirty="0"/>
          </a:p>
          <a:p>
            <a:r>
              <a:rPr lang="fr-FR" sz="2800" dirty="0">
                <a:solidFill>
                  <a:srgbClr val="0070C0"/>
                </a:solidFill>
              </a:rPr>
              <a:t>A la date de clôture définie</a:t>
            </a:r>
            <a:r>
              <a:rPr lang="fr-FR" sz="2800" b="0" dirty="0">
                <a:solidFill>
                  <a:srgbClr val="0070C0"/>
                </a:solidFill>
              </a:rPr>
              <a:t>, </a:t>
            </a:r>
            <a:r>
              <a:rPr lang="fr-FR" sz="2800" b="0" dirty="0"/>
              <a:t>la saisie n’est plus possible pour les professionnels, l’animateur  édite le </a:t>
            </a:r>
            <a:r>
              <a:rPr lang="fr-FR" sz="2800" dirty="0">
                <a:solidFill>
                  <a:srgbClr val="0070C0"/>
                </a:solidFill>
              </a:rPr>
              <a:t>rapport et analyse les premiers résultats </a:t>
            </a:r>
            <a:r>
              <a:rPr lang="fr-FR" sz="2800" b="0" dirty="0"/>
              <a:t>en vue de préparer une réunion avec l’équipe. </a:t>
            </a:r>
          </a:p>
          <a:p>
            <a:br>
              <a:rPr lang="fr-FR" sz="2800" b="0" dirty="0"/>
            </a:br>
            <a:br>
              <a:rPr lang="fr-FR" sz="2800" dirty="0"/>
            </a:br>
            <a:endParaRPr lang="fr-FR" sz="2800" dirty="0"/>
          </a:p>
        </p:txBody>
      </p:sp>
      <p:pic>
        <p:nvPicPr>
          <p:cNvPr id="4" name="Image 3" descr="The image is a chart displaying various aspects of healthcare quality and safety, including governance, communication, risk management, teamwork, patient experience, and professional roles, with a high patient experience score of 68%.&#10;&#10;Le contenu généré par l’IA peut être incorrect.">
            <a:extLst>
              <a:ext uri="{FF2B5EF4-FFF2-40B4-BE49-F238E27FC236}">
                <a16:creationId xmlns:a16="http://schemas.microsoft.com/office/drawing/2014/main" id="{BD023513-B6B9-3069-F311-CC92978596F4}"/>
              </a:ext>
            </a:extLst>
          </p:cNvPr>
          <p:cNvPicPr>
            <a:picLocks noChangeAspect="1"/>
          </p:cNvPicPr>
          <p:nvPr/>
        </p:nvPicPr>
        <p:blipFill>
          <a:blip r:embed="rId3"/>
          <a:stretch>
            <a:fillRect/>
          </a:stretch>
        </p:blipFill>
        <p:spPr>
          <a:xfrm rot="647892">
            <a:off x="8081644" y="1423377"/>
            <a:ext cx="2960559" cy="4443246"/>
          </a:xfrm>
          <a:prstGeom prst="rect">
            <a:avLst/>
          </a:prstGeom>
          <a:ln>
            <a:solidFill>
              <a:schemeClr val="bg2">
                <a:lumMod val="90000"/>
              </a:schemeClr>
            </a:solidFill>
          </a:ln>
        </p:spPr>
      </p:pic>
    </p:spTree>
    <p:extLst>
      <p:ext uri="{BB962C8B-B14F-4D97-AF65-F5344CB8AC3E}">
        <p14:creationId xmlns:p14="http://schemas.microsoft.com/office/powerpoint/2010/main" val="723350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FB4D5-DA14-4F29-9320-2DE0A6B571B9}"/>
              </a:ext>
            </a:extLst>
          </p:cNvPr>
          <p:cNvSpPr>
            <a:spLocks noGrp="1"/>
          </p:cNvSpPr>
          <p:nvPr>
            <p:ph type="title"/>
          </p:nvPr>
        </p:nvSpPr>
        <p:spPr>
          <a:xfrm>
            <a:off x="431800" y="230469"/>
            <a:ext cx="11328000" cy="432000"/>
          </a:xfrm>
        </p:spPr>
        <p:txBody>
          <a:bodyPr rtlCol="0"/>
          <a:lstStyle/>
          <a:p>
            <a:pPr rtl="0"/>
            <a:r>
              <a:rPr lang="fr-FR" dirty="0"/>
              <a:t>Le rapport du baromètre</a:t>
            </a:r>
          </a:p>
        </p:txBody>
      </p:sp>
      <p:sp>
        <p:nvSpPr>
          <p:cNvPr id="9" name="Espace réservé du numéro de diapositive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31</a:t>
            </a:fld>
            <a:endParaRPr lang="fr-FR" dirty="0"/>
          </a:p>
        </p:txBody>
      </p:sp>
      <p:pic>
        <p:nvPicPr>
          <p:cNvPr id="6" name="Image 5" descr="The image is a diagram outlining the key measures for improving quality and safety in healthcare, focusing on governance, communication, technical safety, teamwork, continuous learning, risk management, and patient experience.&#10;&#10;Le contenu généré par l’IA peut être incorrect.">
            <a:extLst>
              <a:ext uri="{FF2B5EF4-FFF2-40B4-BE49-F238E27FC236}">
                <a16:creationId xmlns:a16="http://schemas.microsoft.com/office/drawing/2014/main" id="{B916E5B5-DE6F-B706-41D3-66BF8B84F80C}"/>
              </a:ext>
            </a:extLst>
          </p:cNvPr>
          <p:cNvPicPr>
            <a:picLocks noChangeAspect="1"/>
          </p:cNvPicPr>
          <p:nvPr/>
        </p:nvPicPr>
        <p:blipFill>
          <a:blip r:embed="rId3"/>
          <a:stretch>
            <a:fillRect/>
          </a:stretch>
        </p:blipFill>
        <p:spPr>
          <a:xfrm>
            <a:off x="158812" y="684755"/>
            <a:ext cx="6709015" cy="5686596"/>
          </a:xfrm>
          <a:prstGeom prst="rect">
            <a:avLst/>
          </a:prstGeom>
        </p:spPr>
      </p:pic>
      <p:sp>
        <p:nvSpPr>
          <p:cNvPr id="8" name="ZoneTexte 7">
            <a:extLst>
              <a:ext uri="{FF2B5EF4-FFF2-40B4-BE49-F238E27FC236}">
                <a16:creationId xmlns:a16="http://schemas.microsoft.com/office/drawing/2014/main" id="{63CD53CE-8C32-2432-2C48-041476283834}"/>
              </a:ext>
            </a:extLst>
          </p:cNvPr>
          <p:cNvSpPr txBox="1"/>
          <p:nvPr/>
        </p:nvSpPr>
        <p:spPr>
          <a:xfrm>
            <a:off x="1680491" y="1437214"/>
            <a:ext cx="4106487" cy="646331"/>
          </a:xfrm>
          <a:prstGeom prst="rect">
            <a:avLst/>
          </a:prstGeom>
          <a:solidFill>
            <a:schemeClr val="bg1">
              <a:lumMod val="95000"/>
            </a:schemeClr>
          </a:solidFill>
        </p:spPr>
        <p:txBody>
          <a:bodyPr wrap="square">
            <a:spAutoFit/>
          </a:bodyPr>
          <a:lstStyle/>
          <a:p>
            <a:pPr rtl="0"/>
            <a:r>
              <a:rPr lang="fr-FR" b="1" dirty="0"/>
              <a:t>Graphique global  (ex)  </a:t>
            </a:r>
            <a:r>
              <a:rPr lang="fr-FR" b="1" i="1" dirty="0"/>
              <a:t>en automatique au fur et à mesure de la saisie</a:t>
            </a:r>
          </a:p>
        </p:txBody>
      </p:sp>
      <p:pic>
        <p:nvPicPr>
          <p:cNvPr id="14" name="Image 13" descr="The image shows a scoreboard with a 75% global score and a percentage sign.&#10;&#10;Le contenu généré par l’IA peut être incorrect.">
            <a:extLst>
              <a:ext uri="{FF2B5EF4-FFF2-40B4-BE49-F238E27FC236}">
                <a16:creationId xmlns:a16="http://schemas.microsoft.com/office/drawing/2014/main" id="{8CEDF227-FAC8-FBAC-8ECA-5B52B48097FC}"/>
              </a:ext>
            </a:extLst>
          </p:cNvPr>
          <p:cNvPicPr>
            <a:picLocks noChangeAspect="1"/>
          </p:cNvPicPr>
          <p:nvPr/>
        </p:nvPicPr>
        <p:blipFill>
          <a:blip r:embed="rId4"/>
          <a:stretch>
            <a:fillRect/>
          </a:stretch>
        </p:blipFill>
        <p:spPr>
          <a:xfrm>
            <a:off x="6778725" y="684798"/>
            <a:ext cx="4581698" cy="1075582"/>
          </a:xfrm>
          <a:prstGeom prst="rect">
            <a:avLst/>
          </a:prstGeom>
        </p:spPr>
      </p:pic>
      <p:sp>
        <p:nvSpPr>
          <p:cNvPr id="3" name="Espace réservé du texte 2">
            <a:extLst>
              <a:ext uri="{FF2B5EF4-FFF2-40B4-BE49-F238E27FC236}">
                <a16:creationId xmlns:a16="http://schemas.microsoft.com/office/drawing/2014/main" id="{DE9D0F75-42B5-4960-8C3A-291285872DAF}"/>
              </a:ext>
            </a:extLst>
          </p:cNvPr>
          <p:cNvSpPr>
            <a:spLocks noGrp="1"/>
          </p:cNvSpPr>
          <p:nvPr>
            <p:ph type="body" sz="quarter" idx="32"/>
          </p:nvPr>
        </p:nvSpPr>
        <p:spPr>
          <a:xfrm>
            <a:off x="7859574" y="504798"/>
            <a:ext cx="2797342" cy="360000"/>
          </a:xfrm>
          <a:solidFill>
            <a:schemeClr val="bg1">
              <a:lumMod val="95000"/>
            </a:schemeClr>
          </a:solidFill>
        </p:spPr>
        <p:txBody>
          <a:bodyPr rtlCol="0"/>
          <a:lstStyle/>
          <a:p>
            <a:pPr rtl="0"/>
            <a:r>
              <a:rPr lang="fr-FR" b="1" dirty="0"/>
              <a:t>Score global du baromètre  </a:t>
            </a:r>
          </a:p>
        </p:txBody>
      </p:sp>
      <p:sp>
        <p:nvSpPr>
          <p:cNvPr id="10" name="ZoneTexte 9">
            <a:extLst>
              <a:ext uri="{FF2B5EF4-FFF2-40B4-BE49-F238E27FC236}">
                <a16:creationId xmlns:a16="http://schemas.microsoft.com/office/drawing/2014/main" id="{BEBEA1AC-E23E-D880-2114-B2280A0C8771}"/>
              </a:ext>
            </a:extLst>
          </p:cNvPr>
          <p:cNvSpPr txBox="1"/>
          <p:nvPr/>
        </p:nvSpPr>
        <p:spPr>
          <a:xfrm>
            <a:off x="7881425" y="2598622"/>
            <a:ext cx="3138164" cy="369332"/>
          </a:xfrm>
          <a:prstGeom prst="rect">
            <a:avLst/>
          </a:prstGeom>
          <a:solidFill>
            <a:schemeClr val="bg1">
              <a:lumMod val="95000"/>
            </a:schemeClr>
          </a:solidFill>
        </p:spPr>
        <p:txBody>
          <a:bodyPr wrap="square">
            <a:spAutoFit/>
          </a:bodyPr>
          <a:lstStyle/>
          <a:p>
            <a:r>
              <a:rPr lang="fr-FR" b="1" dirty="0"/>
              <a:t>Professionnels ayant participé</a:t>
            </a:r>
            <a:endParaRPr lang="en-001" b="1" dirty="0"/>
          </a:p>
        </p:txBody>
      </p:sp>
      <p:pic>
        <p:nvPicPr>
          <p:cNvPr id="16" name="Image 15" descr="The image displays a table listing various medical professions, their corresponding codes, and their percentage distribution.&#10;&#10;Le contenu généré par l’IA peut être incorrect.">
            <a:extLst>
              <a:ext uri="{FF2B5EF4-FFF2-40B4-BE49-F238E27FC236}">
                <a16:creationId xmlns:a16="http://schemas.microsoft.com/office/drawing/2014/main" id="{07E328A1-1246-CF0F-2750-9241943FFC6F}"/>
              </a:ext>
            </a:extLst>
          </p:cNvPr>
          <p:cNvPicPr>
            <a:picLocks noChangeAspect="1"/>
          </p:cNvPicPr>
          <p:nvPr/>
        </p:nvPicPr>
        <p:blipFill>
          <a:blip r:embed="rId5"/>
          <a:stretch>
            <a:fillRect/>
          </a:stretch>
        </p:blipFill>
        <p:spPr>
          <a:xfrm>
            <a:off x="6824124" y="3121268"/>
            <a:ext cx="5209064" cy="2306423"/>
          </a:xfrm>
          <a:prstGeom prst="rect">
            <a:avLst/>
          </a:prstGeom>
        </p:spPr>
      </p:pic>
    </p:spTree>
    <p:extLst>
      <p:ext uri="{BB962C8B-B14F-4D97-AF65-F5344CB8AC3E}">
        <p14:creationId xmlns:p14="http://schemas.microsoft.com/office/powerpoint/2010/main" val="418245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337C-05F2-0DE1-2060-BE76452120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CD0D9B-8C53-AFE4-3098-D7CD2399352D}"/>
              </a:ext>
            </a:extLst>
          </p:cNvPr>
          <p:cNvSpPr>
            <a:spLocks noGrp="1"/>
          </p:cNvSpPr>
          <p:nvPr>
            <p:ph type="title"/>
          </p:nvPr>
        </p:nvSpPr>
        <p:spPr>
          <a:xfrm>
            <a:off x="432000" y="280503"/>
            <a:ext cx="11328000" cy="432000"/>
          </a:xfrm>
        </p:spPr>
        <p:txBody>
          <a:bodyPr rtlCol="0"/>
          <a:lstStyle/>
          <a:p>
            <a:pPr rtl="0"/>
            <a:r>
              <a:rPr lang="fr-FR" dirty="0"/>
              <a:t>Le rapport du baromètre</a:t>
            </a:r>
          </a:p>
        </p:txBody>
      </p:sp>
      <p:sp>
        <p:nvSpPr>
          <p:cNvPr id="9" name="Espace réservé du numéro de diapositive 8">
            <a:extLst>
              <a:ext uri="{FF2B5EF4-FFF2-40B4-BE49-F238E27FC236}">
                <a16:creationId xmlns:a16="http://schemas.microsoft.com/office/drawing/2014/main" id="{58670367-7C52-C8AB-BE76-E117F02B7D7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32</a:t>
            </a:fld>
            <a:endParaRPr lang="fr-FR" dirty="0"/>
          </a:p>
        </p:txBody>
      </p:sp>
      <p:sp>
        <p:nvSpPr>
          <p:cNvPr id="10" name="ZoneTexte 9">
            <a:extLst>
              <a:ext uri="{FF2B5EF4-FFF2-40B4-BE49-F238E27FC236}">
                <a16:creationId xmlns:a16="http://schemas.microsoft.com/office/drawing/2014/main" id="{BEAEDB2D-DBB4-CAB9-3AB1-B66A9903C867}"/>
              </a:ext>
            </a:extLst>
          </p:cNvPr>
          <p:cNvSpPr txBox="1"/>
          <p:nvPr/>
        </p:nvSpPr>
        <p:spPr>
          <a:xfrm>
            <a:off x="432000" y="1006020"/>
            <a:ext cx="4237038" cy="369332"/>
          </a:xfrm>
          <a:prstGeom prst="rect">
            <a:avLst/>
          </a:prstGeom>
          <a:solidFill>
            <a:schemeClr val="bg1">
              <a:lumMod val="95000"/>
            </a:schemeClr>
          </a:solidFill>
        </p:spPr>
        <p:txBody>
          <a:bodyPr wrap="square">
            <a:spAutoFit/>
          </a:bodyPr>
          <a:lstStyle/>
          <a:p>
            <a:r>
              <a:rPr lang="fr-FR" b="1" dirty="0"/>
              <a:t>Score et Graphique par thématique (ex)</a:t>
            </a:r>
            <a:endParaRPr lang="en-001" b="1" dirty="0"/>
          </a:p>
        </p:txBody>
      </p:sp>
      <p:pic>
        <p:nvPicPr>
          <p:cNvPr id="5" name="Image 4" descr="The image displays a bar chart with categories related to governance and management of healthcare, indicating various levels of importance and engagement in actions such as direction, encadrement, and expression.&#10;&#10;Le contenu généré par l’IA peut être incorrect.">
            <a:extLst>
              <a:ext uri="{FF2B5EF4-FFF2-40B4-BE49-F238E27FC236}">
                <a16:creationId xmlns:a16="http://schemas.microsoft.com/office/drawing/2014/main" id="{000F4CB2-6214-E1DB-AD5B-5F886D8F1409}"/>
              </a:ext>
            </a:extLst>
          </p:cNvPr>
          <p:cNvPicPr>
            <a:picLocks noChangeAspect="1"/>
          </p:cNvPicPr>
          <p:nvPr/>
        </p:nvPicPr>
        <p:blipFill>
          <a:blip r:embed="rId3"/>
          <a:srcRect r="36547" b="13653"/>
          <a:stretch>
            <a:fillRect/>
          </a:stretch>
        </p:blipFill>
        <p:spPr>
          <a:xfrm>
            <a:off x="313978" y="1452876"/>
            <a:ext cx="4025265" cy="4013604"/>
          </a:xfrm>
          <a:prstGeom prst="rect">
            <a:avLst/>
          </a:prstGeom>
          <a:ln>
            <a:solidFill>
              <a:schemeClr val="bg2">
                <a:lumMod val="90000"/>
              </a:schemeClr>
            </a:solidFill>
          </a:ln>
        </p:spPr>
      </p:pic>
      <p:sp>
        <p:nvSpPr>
          <p:cNvPr id="6" name="ZoneTexte 5">
            <a:extLst>
              <a:ext uri="{FF2B5EF4-FFF2-40B4-BE49-F238E27FC236}">
                <a16:creationId xmlns:a16="http://schemas.microsoft.com/office/drawing/2014/main" id="{A452B547-DFEA-F7C7-CE7A-BE59FFFAD208}"/>
              </a:ext>
            </a:extLst>
          </p:cNvPr>
          <p:cNvSpPr txBox="1"/>
          <p:nvPr/>
        </p:nvSpPr>
        <p:spPr>
          <a:xfrm>
            <a:off x="4870046" y="1597371"/>
            <a:ext cx="6974032" cy="369332"/>
          </a:xfrm>
          <a:prstGeom prst="rect">
            <a:avLst/>
          </a:prstGeom>
          <a:solidFill>
            <a:schemeClr val="bg1">
              <a:lumMod val="95000"/>
            </a:schemeClr>
          </a:solidFill>
        </p:spPr>
        <p:txBody>
          <a:bodyPr wrap="square">
            <a:spAutoFit/>
          </a:bodyPr>
          <a:lstStyle/>
          <a:p>
            <a:r>
              <a:rPr lang="fr-FR" b="1" dirty="0"/>
              <a:t>Commentaires ou suggestions d’amélioration pour chaque question</a:t>
            </a:r>
            <a:endParaRPr lang="en-001" b="1" dirty="0"/>
          </a:p>
        </p:txBody>
      </p:sp>
      <p:pic>
        <p:nvPicPr>
          <p:cNvPr id="11" name="Image 10" descr="The image displays a list of French comments and suggestions, with some entries having no comments left.&#10;&#10;Le contenu généré par l’IA peut être incorrect.">
            <a:extLst>
              <a:ext uri="{FF2B5EF4-FFF2-40B4-BE49-F238E27FC236}">
                <a16:creationId xmlns:a16="http://schemas.microsoft.com/office/drawing/2014/main" id="{67407397-41EF-E275-1DD0-93D0F9640FA5}"/>
              </a:ext>
            </a:extLst>
          </p:cNvPr>
          <p:cNvPicPr>
            <a:picLocks noChangeAspect="1"/>
          </p:cNvPicPr>
          <p:nvPr/>
        </p:nvPicPr>
        <p:blipFill>
          <a:blip r:embed="rId4"/>
          <a:stretch>
            <a:fillRect/>
          </a:stretch>
        </p:blipFill>
        <p:spPr>
          <a:xfrm>
            <a:off x="4870046" y="2266950"/>
            <a:ext cx="6438900" cy="2324100"/>
          </a:xfrm>
          <a:prstGeom prst="rect">
            <a:avLst/>
          </a:prstGeom>
        </p:spPr>
      </p:pic>
    </p:spTree>
    <p:extLst>
      <p:ext uri="{BB962C8B-B14F-4D97-AF65-F5344CB8AC3E}">
        <p14:creationId xmlns:p14="http://schemas.microsoft.com/office/powerpoint/2010/main" val="82609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67129-D582-495A-8F4B-6B9075899DD6}"/>
              </a:ext>
            </a:extLst>
          </p:cNvPr>
          <p:cNvSpPr>
            <a:spLocks noGrp="1"/>
          </p:cNvSpPr>
          <p:nvPr>
            <p:ph type="title"/>
          </p:nvPr>
        </p:nvSpPr>
        <p:spPr>
          <a:xfrm>
            <a:off x="432000" y="688662"/>
            <a:ext cx="11328000" cy="432000"/>
          </a:xfrm>
        </p:spPr>
        <p:txBody>
          <a:bodyPr rtlCol="0"/>
          <a:lstStyle/>
          <a:p>
            <a:pPr rtl="0"/>
            <a:r>
              <a:rPr lang="fr-FR" dirty="0"/>
              <a:t>S’il y avait déjà eu un baromètre, </a:t>
            </a:r>
            <a:r>
              <a:rPr lang="fr-FR" dirty="0">
                <a:solidFill>
                  <a:srgbClr val="0070C0"/>
                </a:solidFill>
              </a:rPr>
              <a:t>rapport évolutif</a:t>
            </a:r>
          </a:p>
        </p:txBody>
      </p:sp>
      <p:sp>
        <p:nvSpPr>
          <p:cNvPr id="6" name="Espace réservé du numéro de diapositive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33</a:t>
            </a:fld>
            <a:endParaRPr lang="fr-FR"/>
          </a:p>
        </p:txBody>
      </p:sp>
      <p:sp>
        <p:nvSpPr>
          <p:cNvPr id="5" name="Rectangle 4">
            <a:extLst>
              <a:ext uri="{FF2B5EF4-FFF2-40B4-BE49-F238E27FC236}">
                <a16:creationId xmlns:a16="http://schemas.microsoft.com/office/drawing/2014/main" id="{FE8765D1-14FC-49B6-2174-25F6AFC4B87D}"/>
              </a:ext>
            </a:extLst>
          </p:cNvPr>
          <p:cNvSpPr/>
          <p:nvPr/>
        </p:nvSpPr>
        <p:spPr>
          <a:xfrm rot="19698237">
            <a:off x="8271397" y="735941"/>
            <a:ext cx="1845377" cy="769441"/>
          </a:xfrm>
          <a:prstGeom prst="rect">
            <a:avLst/>
          </a:prstGeom>
          <a:solidFill>
            <a:schemeClr val="bg2"/>
          </a:solidFill>
        </p:spPr>
        <p:txBody>
          <a:bodyPr wrap="none" lIns="91440" tIns="45720" rIns="91440" bIns="45720">
            <a:spAutoFit/>
          </a:bodyPr>
          <a:lstStyle/>
          <a:p>
            <a:pPr algn="ctr"/>
            <a:r>
              <a:rPr lang="fr-FR" sz="4400" b="0" cap="none" spc="0" dirty="0">
                <a:ln w="0"/>
                <a:solidFill>
                  <a:schemeClr val="accent2">
                    <a:lumMod val="60000"/>
                    <a:lumOff val="40000"/>
                  </a:schemeClr>
                </a:solidFill>
                <a:effectLst>
                  <a:outerShdw blurRad="38100" dist="25400" dir="5400000" algn="ctr" rotWithShape="0">
                    <a:srgbClr val="6E747A">
                      <a:alpha val="43000"/>
                    </a:srgbClr>
                  </a:outerShdw>
                </a:effectLst>
              </a:rPr>
              <a:t>À venir</a:t>
            </a:r>
          </a:p>
        </p:txBody>
      </p:sp>
      <p:sp>
        <p:nvSpPr>
          <p:cNvPr id="3" name="Titre 1">
            <a:extLst>
              <a:ext uri="{FF2B5EF4-FFF2-40B4-BE49-F238E27FC236}">
                <a16:creationId xmlns:a16="http://schemas.microsoft.com/office/drawing/2014/main" id="{C6DE4BDE-1C11-CAE3-01EE-1432276EC72D}"/>
              </a:ext>
            </a:extLst>
          </p:cNvPr>
          <p:cNvSpPr txBox="1">
            <a:spLocks/>
          </p:cNvSpPr>
          <p:nvPr/>
        </p:nvSpPr>
        <p:spPr>
          <a:xfrm>
            <a:off x="432000" y="179285"/>
            <a:ext cx="11328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dirty="0"/>
              <a:t>S’il y a plusieurs unités, </a:t>
            </a:r>
            <a:r>
              <a:rPr lang="fr-FR" dirty="0">
                <a:solidFill>
                  <a:srgbClr val="0070C0"/>
                </a:solidFill>
              </a:rPr>
              <a:t>rapport groupé</a:t>
            </a:r>
          </a:p>
        </p:txBody>
      </p:sp>
      <p:graphicFrame>
        <p:nvGraphicFramePr>
          <p:cNvPr id="11" name="Graphique 10">
            <a:extLst>
              <a:ext uri="{FF2B5EF4-FFF2-40B4-BE49-F238E27FC236}">
                <a16:creationId xmlns:a16="http://schemas.microsoft.com/office/drawing/2014/main" id="{A9CA2CA8-A498-1D20-9058-5E8E8C2D7592}"/>
              </a:ext>
            </a:extLst>
          </p:cNvPr>
          <p:cNvGraphicFramePr>
            <a:graphicFrameLocks/>
          </p:cNvGraphicFramePr>
          <p:nvPr/>
        </p:nvGraphicFramePr>
        <p:xfrm>
          <a:off x="2363586" y="2157917"/>
          <a:ext cx="9509760" cy="41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9">
            <a:extLst>
              <a:ext uri="{FF2B5EF4-FFF2-40B4-BE49-F238E27FC236}">
                <a16:creationId xmlns:a16="http://schemas.microsoft.com/office/drawing/2014/main" id="{4594749E-9EB1-6747-12BC-FF76EE3F6DAE}"/>
              </a:ext>
            </a:extLst>
          </p:cNvPr>
          <p:cNvGraphicFramePr>
            <a:graphicFrameLocks noGrp="1"/>
          </p:cNvGraphicFramePr>
          <p:nvPr/>
        </p:nvGraphicFramePr>
        <p:xfrm>
          <a:off x="141316" y="1213463"/>
          <a:ext cx="5499100" cy="1828800"/>
        </p:xfrm>
        <a:graphic>
          <a:graphicData uri="http://schemas.openxmlformats.org/drawingml/2006/table">
            <a:tbl>
              <a:tblPr/>
              <a:tblGrid>
                <a:gridCol w="3136900">
                  <a:extLst>
                    <a:ext uri="{9D8B030D-6E8A-4147-A177-3AD203B41FA5}">
                      <a16:colId xmlns:a16="http://schemas.microsoft.com/office/drawing/2014/main" val="451512395"/>
                    </a:ext>
                  </a:extLst>
                </a:gridCol>
                <a:gridCol w="787400">
                  <a:extLst>
                    <a:ext uri="{9D8B030D-6E8A-4147-A177-3AD203B41FA5}">
                      <a16:colId xmlns:a16="http://schemas.microsoft.com/office/drawing/2014/main" val="3725757046"/>
                    </a:ext>
                  </a:extLst>
                </a:gridCol>
                <a:gridCol w="787400">
                  <a:extLst>
                    <a:ext uri="{9D8B030D-6E8A-4147-A177-3AD203B41FA5}">
                      <a16:colId xmlns:a16="http://schemas.microsoft.com/office/drawing/2014/main" val="1108774271"/>
                    </a:ext>
                  </a:extLst>
                </a:gridCol>
                <a:gridCol w="787400">
                  <a:extLst>
                    <a:ext uri="{9D8B030D-6E8A-4147-A177-3AD203B41FA5}">
                      <a16:colId xmlns:a16="http://schemas.microsoft.com/office/drawing/2014/main" val="1835022457"/>
                    </a:ext>
                  </a:extLst>
                </a:gridCol>
              </a:tblGrid>
              <a:tr h="18288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chemeClr val="bg1"/>
                    </a:solidFill>
                  </a:tcPr>
                </a:tc>
                <a:tc>
                  <a:txBody>
                    <a:bodyPr/>
                    <a:lstStyle/>
                    <a:p>
                      <a:pPr algn="ctr" fontAlgn="b">
                        <a:buNone/>
                      </a:pPr>
                      <a:r>
                        <a:rPr lang="fr-FR" sz="1100" b="0" i="0" u="none" strike="noStrike">
                          <a:solidFill>
                            <a:srgbClr val="000000"/>
                          </a:solidFill>
                          <a:effectLst/>
                          <a:latin typeface="Aptos Narrow" panose="020B0004020202020204" pitchFamily="34" charset="0"/>
                        </a:rPr>
                        <a:t>2024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fr-FR" sz="1100" b="0" i="0" u="none" strike="noStrike" dirty="0">
                          <a:solidFill>
                            <a:srgbClr val="000000"/>
                          </a:solidFill>
                          <a:effectLst/>
                          <a:latin typeface="Aptos Narrow" panose="020B0004020202020204" pitchFamily="34" charset="0"/>
                        </a:rPr>
                        <a:t>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fr-FR" sz="1100" b="0" i="0" u="none" strike="noStrike">
                          <a:solidFill>
                            <a:srgbClr val="000000"/>
                          </a:solidFill>
                          <a:effectLst/>
                          <a:latin typeface="Aptos Narrow" panose="020B0004020202020204" pitchFamily="34" charset="0"/>
                        </a:rPr>
                        <a:t>2026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0004035"/>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1- Gouvernance, Management de la sécurité des soins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568812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2. Communication interne et externe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2382363"/>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3. Travail en équipe et Qualité de Vie au Travail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33761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4. Gestion des risques et amélioration continue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14247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5. Expérience des patients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312821"/>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6. Organisation apprenante et formation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4799691"/>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7. Sécurité technique, Continuité</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3293493"/>
                  </a:ext>
                </a:extLst>
              </a:tr>
              <a:tr h="182880">
                <a:tc>
                  <a:txBody>
                    <a:bodyPr/>
                    <a:lstStyle/>
                    <a:p>
                      <a:pPr algn="l" fontAlgn="b">
                        <a:buNone/>
                      </a:pPr>
                      <a:r>
                        <a:rPr lang="fr-FR" sz="1100" b="0" i="0" u="none" strike="noStrike" dirty="0">
                          <a:solidFill>
                            <a:srgbClr val="000000"/>
                          </a:solidFill>
                          <a:effectLst/>
                          <a:latin typeface="Aptos Narrow" panose="020B0004020202020204" pitchFamily="34" charset="0"/>
                        </a:rPr>
                        <a:t>8. Système d'information, Risque numérique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0919614"/>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BAROMETRE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1439314"/>
                  </a:ext>
                </a:extLst>
              </a:tr>
            </a:tbl>
          </a:graphicData>
        </a:graphic>
      </p:graphicFrame>
    </p:spTree>
    <p:extLst>
      <p:ext uri="{BB962C8B-B14F-4D97-AF65-F5344CB8AC3E}">
        <p14:creationId xmlns:p14="http://schemas.microsoft.com/office/powerpoint/2010/main" val="139698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Main écrivant sur un pense-bê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descr="Bloc d’accentuation">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rtlCol="0"/>
          <a:lstStyle/>
          <a:p>
            <a:pPr rtl="0"/>
            <a:r>
              <a:rPr lang="fr-FR" sz="6000" dirty="0"/>
              <a:t>Préparer la réunion</a:t>
            </a:r>
          </a:p>
        </p:txBody>
      </p:sp>
      <p:sp>
        <p:nvSpPr>
          <p:cNvPr id="3" name="Espace réservé du texte 2">
            <a:extLst>
              <a:ext uri="{FF2B5EF4-FFF2-40B4-BE49-F238E27FC236}">
                <a16:creationId xmlns:a16="http://schemas.microsoft.com/office/drawing/2014/main" id="{611DC577-0A95-47D0-95D9-5F8DA763D46B}"/>
              </a:ext>
            </a:extLst>
          </p:cNvPr>
          <p:cNvSpPr>
            <a:spLocks noGrp="1"/>
          </p:cNvSpPr>
          <p:nvPr>
            <p:ph type="body" sz="quarter" idx="32"/>
          </p:nvPr>
        </p:nvSpPr>
        <p:spPr/>
        <p:txBody>
          <a:bodyPr rtlCol="0"/>
          <a:lstStyle/>
          <a:p>
            <a:pPr rtl="0"/>
            <a:r>
              <a:rPr lang="fr-FR" dirty="0"/>
              <a:t>Pour l’animateur</a:t>
            </a:r>
          </a:p>
        </p:txBody>
      </p:sp>
      <p:sp>
        <p:nvSpPr>
          <p:cNvPr id="4" name="Espace réservé du contenu 3">
            <a:extLst>
              <a:ext uri="{FF2B5EF4-FFF2-40B4-BE49-F238E27FC236}">
                <a16:creationId xmlns:a16="http://schemas.microsoft.com/office/drawing/2014/main" id="{D355C61F-C8F1-4977-8E1F-F16C0D9EA88C}"/>
              </a:ext>
            </a:extLst>
          </p:cNvPr>
          <p:cNvSpPr>
            <a:spLocks noGrp="1"/>
          </p:cNvSpPr>
          <p:nvPr>
            <p:ph sz="half" idx="1"/>
          </p:nvPr>
        </p:nvSpPr>
        <p:spPr>
          <a:xfrm>
            <a:off x="6190723" y="3649760"/>
            <a:ext cx="5794448" cy="2721590"/>
          </a:xfrm>
        </p:spPr>
        <p:txBody>
          <a:bodyPr rtlCol="0"/>
          <a:lstStyle/>
          <a:p>
            <a:pPr marL="0" indent="0" rtl="0">
              <a:buNone/>
            </a:pPr>
            <a:r>
              <a:rPr lang="fr-FR" sz="2800" dirty="0"/>
              <a:t>Convier et donner les consignes </a:t>
            </a:r>
          </a:p>
          <a:p>
            <a:r>
              <a:rPr lang="fr-FR" sz="2000" dirty="0"/>
              <a:t>Inviter les professionnels à la réunion (max 2H) </a:t>
            </a:r>
          </a:p>
          <a:p>
            <a:r>
              <a:rPr lang="fr-FR" sz="2000" dirty="0"/>
              <a:t>Leur rappeler le contexte et l’objectif du baromètre et les modalités de la réunion</a:t>
            </a:r>
          </a:p>
          <a:p>
            <a:pPr rtl="0"/>
            <a:r>
              <a:rPr lang="fr-FR" sz="2000" dirty="0"/>
              <a:t>Les convier pour l’analyse des résultats et la priorisation collective d’un plan d’action </a:t>
            </a:r>
          </a:p>
          <a:p>
            <a:pPr marL="0" indent="0" rtl="0">
              <a:buNone/>
            </a:pPr>
            <a:endParaRPr lang="fr-FR" dirty="0"/>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fr-FR" smtClean="0"/>
              <a:pPr rtl="0"/>
              <a:t>34</a:t>
            </a:fld>
            <a:endParaRPr lang="fr-FR"/>
          </a:p>
        </p:txBody>
      </p:sp>
    </p:spTree>
    <p:extLst>
      <p:ext uri="{BB962C8B-B14F-4D97-AF65-F5344CB8AC3E}">
        <p14:creationId xmlns:p14="http://schemas.microsoft.com/office/powerpoint/2010/main" val="3848433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1459-741D-21CB-1E5B-4DAC67BD5F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4239825-1768-8AA5-6A67-4C8CD5712F17}"/>
              </a:ext>
            </a:extLst>
          </p:cNvPr>
          <p:cNvSpPr>
            <a:spLocks noGrp="1"/>
          </p:cNvSpPr>
          <p:nvPr>
            <p:ph type="title"/>
          </p:nvPr>
        </p:nvSpPr>
        <p:spPr>
          <a:xfrm>
            <a:off x="256903" y="186649"/>
            <a:ext cx="11328000" cy="432000"/>
          </a:xfrm>
        </p:spPr>
        <p:txBody>
          <a:bodyPr rtlCol="0"/>
          <a:lstStyle/>
          <a:p>
            <a:pPr rtl="0"/>
            <a:r>
              <a:rPr lang="fr-FR" dirty="0"/>
              <a:t>La réunion de restitution du baromètre et de définition des actions</a:t>
            </a:r>
          </a:p>
        </p:txBody>
      </p:sp>
      <p:sp>
        <p:nvSpPr>
          <p:cNvPr id="9" name="Espace réservé du numéro de diapositive 8">
            <a:extLst>
              <a:ext uri="{FF2B5EF4-FFF2-40B4-BE49-F238E27FC236}">
                <a16:creationId xmlns:a16="http://schemas.microsoft.com/office/drawing/2014/main" id="{0AF6DD69-0CC4-AA22-F89B-155EF7D37A9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35</a:t>
            </a:fld>
            <a:endParaRPr lang="fr-FR" dirty="0"/>
          </a:p>
        </p:txBody>
      </p:sp>
      <p:pic>
        <p:nvPicPr>
          <p:cNvPr id="4" name="Image 3">
            <a:extLst>
              <a:ext uri="{FF2B5EF4-FFF2-40B4-BE49-F238E27FC236}">
                <a16:creationId xmlns:a16="http://schemas.microsoft.com/office/drawing/2014/main" id="{F53CEB30-E929-5926-A363-611D71C9F772}"/>
              </a:ext>
            </a:extLst>
          </p:cNvPr>
          <p:cNvPicPr>
            <a:picLocks noChangeAspect="1"/>
          </p:cNvPicPr>
          <p:nvPr/>
        </p:nvPicPr>
        <p:blipFill>
          <a:blip r:embed="rId3"/>
          <a:stretch>
            <a:fillRect/>
          </a:stretch>
        </p:blipFill>
        <p:spPr>
          <a:xfrm>
            <a:off x="1444519" y="2776449"/>
            <a:ext cx="4253979" cy="2429136"/>
          </a:xfrm>
          <a:prstGeom prst="rect">
            <a:avLst/>
          </a:prstGeom>
          <a:ln>
            <a:solidFill>
              <a:srgbClr val="002060"/>
            </a:solidFill>
          </a:ln>
        </p:spPr>
      </p:pic>
      <p:pic>
        <p:nvPicPr>
          <p:cNvPr id="6" name="Image 5">
            <a:extLst>
              <a:ext uri="{FF2B5EF4-FFF2-40B4-BE49-F238E27FC236}">
                <a16:creationId xmlns:a16="http://schemas.microsoft.com/office/drawing/2014/main" id="{FCCA00EC-D2B6-386A-2BE3-5C36DA00356F}"/>
              </a:ext>
            </a:extLst>
          </p:cNvPr>
          <p:cNvPicPr>
            <a:picLocks noChangeAspect="1"/>
          </p:cNvPicPr>
          <p:nvPr/>
        </p:nvPicPr>
        <p:blipFill>
          <a:blip r:embed="rId4"/>
          <a:stretch>
            <a:fillRect/>
          </a:stretch>
        </p:blipFill>
        <p:spPr>
          <a:xfrm>
            <a:off x="5920903" y="2776449"/>
            <a:ext cx="4356211" cy="2429137"/>
          </a:xfrm>
          <a:prstGeom prst="rect">
            <a:avLst/>
          </a:prstGeom>
          <a:ln>
            <a:solidFill>
              <a:srgbClr val="002060"/>
            </a:solidFill>
          </a:ln>
        </p:spPr>
      </p:pic>
      <p:sp>
        <p:nvSpPr>
          <p:cNvPr id="8" name="ZoneTexte 7">
            <a:extLst>
              <a:ext uri="{FF2B5EF4-FFF2-40B4-BE49-F238E27FC236}">
                <a16:creationId xmlns:a16="http://schemas.microsoft.com/office/drawing/2014/main" id="{2C1EA679-E0AC-9FA3-A60B-73B8FBDE2B3E}"/>
              </a:ext>
            </a:extLst>
          </p:cNvPr>
          <p:cNvSpPr txBox="1"/>
          <p:nvPr/>
        </p:nvSpPr>
        <p:spPr>
          <a:xfrm>
            <a:off x="2270406" y="5256626"/>
            <a:ext cx="8021782" cy="830997"/>
          </a:xfrm>
          <a:prstGeom prst="rect">
            <a:avLst/>
          </a:prstGeom>
          <a:noFill/>
        </p:spPr>
        <p:txBody>
          <a:bodyPr wrap="square">
            <a:spAutoFit/>
          </a:bodyPr>
          <a:lstStyle/>
          <a:p>
            <a:pPr lvl="0"/>
            <a:r>
              <a:rPr lang="fr-FR" sz="2400" b="0" dirty="0">
                <a:solidFill>
                  <a:srgbClr val="FFC000"/>
                </a:solidFill>
              </a:rPr>
              <a:t>Le kit STARAQS du Baromètre CQSS propose </a:t>
            </a:r>
            <a:r>
              <a:rPr lang="fr-FR" sz="2400" dirty="0">
                <a:solidFill>
                  <a:srgbClr val="FFC000"/>
                </a:solidFill>
              </a:rPr>
              <a:t>pour cela </a:t>
            </a:r>
            <a:r>
              <a:rPr lang="fr-FR" sz="2400" b="0" dirty="0">
                <a:solidFill>
                  <a:srgbClr val="FFC000"/>
                </a:solidFill>
              </a:rPr>
              <a:t>à l’animateur </a:t>
            </a:r>
            <a:r>
              <a:rPr lang="fr-FR" sz="2400" dirty="0">
                <a:solidFill>
                  <a:srgbClr val="FFC000"/>
                </a:solidFill>
              </a:rPr>
              <a:t>un guide d’aide au déploiement de la démarche </a:t>
            </a:r>
            <a:endParaRPr lang="fr-FR" sz="2400" b="0" dirty="0">
              <a:solidFill>
                <a:srgbClr val="FFC000"/>
              </a:solidFill>
            </a:endParaRPr>
          </a:p>
        </p:txBody>
      </p:sp>
      <p:pic>
        <p:nvPicPr>
          <p:cNvPr id="10" name="Graphique 9" descr="Porte-documents avec un remplissage uni">
            <a:extLst>
              <a:ext uri="{FF2B5EF4-FFF2-40B4-BE49-F238E27FC236}">
                <a16:creationId xmlns:a16="http://schemas.microsoft.com/office/drawing/2014/main" id="{922AA7F8-A569-080E-DB25-1AE135D636C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9505" y="5214924"/>
            <a:ext cx="914400" cy="914400"/>
          </a:xfrm>
          <a:prstGeom prst="rect">
            <a:avLst/>
          </a:prstGeom>
        </p:spPr>
      </p:pic>
      <p:sp>
        <p:nvSpPr>
          <p:cNvPr id="5" name="ZoneTexte 4">
            <a:extLst>
              <a:ext uri="{FF2B5EF4-FFF2-40B4-BE49-F238E27FC236}">
                <a16:creationId xmlns:a16="http://schemas.microsoft.com/office/drawing/2014/main" id="{DEBCAEAB-8147-257C-D0A8-0BF22EE54FFF}"/>
              </a:ext>
            </a:extLst>
          </p:cNvPr>
          <p:cNvSpPr txBox="1"/>
          <p:nvPr/>
        </p:nvSpPr>
        <p:spPr>
          <a:xfrm>
            <a:off x="364595" y="1035829"/>
            <a:ext cx="11112616" cy="1323439"/>
          </a:xfrm>
          <a:prstGeom prst="rect">
            <a:avLst/>
          </a:prstGeom>
          <a:noFill/>
        </p:spPr>
        <p:txBody>
          <a:bodyPr wrap="square">
            <a:spAutoFit/>
          </a:bodyPr>
          <a:lstStyle/>
          <a:p>
            <a:pPr marL="285750" indent="-285750">
              <a:buFont typeface="Wingdings" panose="05000000000000000000" pitchFamily="2" charset="2"/>
              <a:buChar char="è"/>
            </a:pPr>
            <a:r>
              <a:rPr lang="fr-FR" sz="2000" b="1" dirty="0">
                <a:solidFill>
                  <a:srgbClr val="0070C0"/>
                </a:solidFill>
              </a:rPr>
              <a:t>Tous les professionnels ou représentant par catégorie professionnelle selon nb et disponibilité </a:t>
            </a:r>
          </a:p>
          <a:p>
            <a:pPr marL="285750" indent="-285750">
              <a:buFont typeface="Wingdings" panose="05000000000000000000" pitchFamily="2" charset="2"/>
              <a:buChar char="è"/>
            </a:pPr>
            <a:r>
              <a:rPr lang="fr-FR" sz="2000" b="1" dirty="0">
                <a:solidFill>
                  <a:srgbClr val="0070C0"/>
                </a:solidFill>
              </a:rPr>
              <a:t>Envoi du rapport avant à ceux qui sont conviés</a:t>
            </a:r>
          </a:p>
          <a:p>
            <a:pPr marL="285750" indent="-285750">
              <a:buFont typeface="Wingdings" panose="05000000000000000000" pitchFamily="2" charset="2"/>
              <a:buChar char="è"/>
            </a:pPr>
            <a:r>
              <a:rPr lang="fr-FR" sz="2000" b="1" dirty="0">
                <a:solidFill>
                  <a:srgbClr val="0070C0"/>
                </a:solidFill>
              </a:rPr>
              <a:t>salle avec vidéo projection et connexion internet </a:t>
            </a:r>
          </a:p>
          <a:p>
            <a:pPr marL="285750" indent="-285750">
              <a:buFont typeface="Wingdings" panose="05000000000000000000" pitchFamily="2" charset="2"/>
              <a:buChar char="è"/>
            </a:pPr>
            <a:r>
              <a:rPr lang="fr-FR" sz="2000" b="1" dirty="0">
                <a:solidFill>
                  <a:srgbClr val="0070C0"/>
                </a:solidFill>
              </a:rPr>
              <a:t>Préparation des échanges par l’animateur</a:t>
            </a:r>
            <a:endParaRPr lang="fr-FR" sz="2000" b="1" dirty="0"/>
          </a:p>
        </p:txBody>
      </p:sp>
    </p:spTree>
    <p:extLst>
      <p:ext uri="{BB962C8B-B14F-4D97-AF65-F5344CB8AC3E}">
        <p14:creationId xmlns:p14="http://schemas.microsoft.com/office/powerpoint/2010/main" val="1649921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BD7E0-1560-CCC1-DD2C-38881F7517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B1CCAC-9F64-38AE-06B5-5CAE8873A8E3}"/>
              </a:ext>
            </a:extLst>
          </p:cNvPr>
          <p:cNvSpPr>
            <a:spLocks noGrp="1"/>
          </p:cNvSpPr>
          <p:nvPr>
            <p:ph type="title"/>
          </p:nvPr>
        </p:nvSpPr>
        <p:spPr>
          <a:xfrm>
            <a:off x="348343" y="436031"/>
            <a:ext cx="11328000" cy="432000"/>
          </a:xfrm>
        </p:spPr>
        <p:txBody>
          <a:bodyPr rtlCol="0"/>
          <a:lstStyle/>
          <a:p>
            <a:pPr rtl="0"/>
            <a:r>
              <a:rPr lang="fr-FR" dirty="0"/>
              <a:t>Préparer la réunion de restitution du baromètre et définition des actions</a:t>
            </a:r>
          </a:p>
        </p:txBody>
      </p:sp>
      <p:sp>
        <p:nvSpPr>
          <p:cNvPr id="9" name="Espace réservé du numéro de diapositive 8">
            <a:extLst>
              <a:ext uri="{FF2B5EF4-FFF2-40B4-BE49-F238E27FC236}">
                <a16:creationId xmlns:a16="http://schemas.microsoft.com/office/drawing/2014/main" id="{1C7B9099-97C5-125B-2B3B-53EEC6291D3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36</a:t>
            </a:fld>
            <a:endParaRPr lang="fr-FR" dirty="0"/>
          </a:p>
        </p:txBody>
      </p:sp>
      <p:sp>
        <p:nvSpPr>
          <p:cNvPr id="12" name="Titre 1">
            <a:extLst>
              <a:ext uri="{FF2B5EF4-FFF2-40B4-BE49-F238E27FC236}">
                <a16:creationId xmlns:a16="http://schemas.microsoft.com/office/drawing/2014/main" id="{48533B63-7B5C-5DDE-14D6-E56D236CAC64}"/>
              </a:ext>
            </a:extLst>
          </p:cNvPr>
          <p:cNvSpPr txBox="1">
            <a:spLocks/>
          </p:cNvSpPr>
          <p:nvPr/>
        </p:nvSpPr>
        <p:spPr>
          <a:xfrm>
            <a:off x="95957" y="859267"/>
            <a:ext cx="11832771" cy="551208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marL="457200" indent="-457200">
              <a:buFont typeface="Arial" panose="020B0604020202020204" pitchFamily="34" charset="0"/>
              <a:buChar char="•"/>
            </a:pPr>
            <a:r>
              <a:rPr lang="fr-FR" dirty="0">
                <a:solidFill>
                  <a:srgbClr val="0070C0"/>
                </a:solidFill>
              </a:rPr>
              <a:t>Réserver une salle</a:t>
            </a:r>
            <a:r>
              <a:rPr lang="fr-FR" b="0" dirty="0"/>
              <a:t> dans laquelle il est possible :  </a:t>
            </a:r>
          </a:p>
          <a:p>
            <a:pPr marL="914400" lvl="1" indent="-457200">
              <a:buFont typeface="Arial" panose="020B0604020202020204" pitchFamily="34" charset="0"/>
              <a:buChar char="•"/>
            </a:pPr>
            <a:r>
              <a:rPr lang="fr-FR" sz="2000" b="0" dirty="0"/>
              <a:t>de réunir le nombre de personnes </a:t>
            </a:r>
            <a:r>
              <a:rPr lang="fr-FR" sz="2000" dirty="0"/>
              <a:t>prévu</a:t>
            </a:r>
            <a:endParaRPr lang="fr-FR" sz="2000" b="0" dirty="0"/>
          </a:p>
          <a:p>
            <a:pPr marL="914400" lvl="1" indent="-457200">
              <a:buFont typeface="Arial" panose="020B0604020202020204" pitchFamily="34" charset="0"/>
              <a:buChar char="•"/>
            </a:pPr>
            <a:r>
              <a:rPr lang="fr-FR" sz="2000" dirty="0"/>
              <a:t>de disposer d’un vidéo projecteur et d’un écran pour afficher le rapport en ligne</a:t>
            </a:r>
          </a:p>
          <a:p>
            <a:pPr marL="914400" lvl="1" indent="-457200">
              <a:buFont typeface="Arial" panose="020B0604020202020204" pitchFamily="34" charset="0"/>
              <a:buChar char="•"/>
            </a:pPr>
            <a:r>
              <a:rPr lang="fr-FR" sz="2000" dirty="0"/>
              <a:t>de disposer d’une connexion internet pour remplir en ligne les actions retenues collectivement</a:t>
            </a:r>
          </a:p>
          <a:p>
            <a:pPr marL="914400" lvl="1" indent="-457200">
              <a:buFont typeface="Arial" panose="020B0604020202020204" pitchFamily="34" charset="0"/>
              <a:buChar char="•"/>
            </a:pPr>
            <a:endParaRPr lang="fr-FR" sz="2000" b="0" dirty="0"/>
          </a:p>
          <a:p>
            <a:pPr marL="457200" indent="-457200">
              <a:buFont typeface="Arial" panose="020B0604020202020204" pitchFamily="34" charset="0"/>
              <a:buChar char="•"/>
            </a:pPr>
            <a:r>
              <a:rPr lang="fr-FR" dirty="0">
                <a:solidFill>
                  <a:srgbClr val="0070C0"/>
                </a:solidFill>
              </a:rPr>
              <a:t>Convier les professionnels à une réunion (2H max)</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solidFill>
                  <a:srgbClr val="0070C0"/>
                </a:solidFill>
              </a:rPr>
              <a:t>Se préparer à l’animation de la réunion (l’animateur): </a:t>
            </a:r>
          </a:p>
          <a:p>
            <a:pPr marL="914400" lvl="1" indent="-457200">
              <a:buFont typeface="Arial" panose="020B0604020202020204" pitchFamily="34" charset="0"/>
              <a:buChar char="•"/>
            </a:pPr>
            <a:r>
              <a:rPr lang="fr-FR" sz="2000" b="0" dirty="0"/>
              <a:t>Réfléchir à une </a:t>
            </a:r>
            <a:r>
              <a:rPr lang="fr-FR" sz="2000" dirty="0"/>
              <a:t>introduction rapide de la réunion (</a:t>
            </a:r>
            <a:r>
              <a:rPr lang="fr-FR" sz="2000" b="0" dirty="0"/>
              <a:t>contexte et objectif du baromètre et de la réunion)</a:t>
            </a:r>
          </a:p>
          <a:p>
            <a:pPr marL="914400" lvl="1" indent="-457200">
              <a:buFont typeface="Arial" panose="020B0604020202020204" pitchFamily="34" charset="0"/>
              <a:buChar char="•"/>
            </a:pPr>
            <a:r>
              <a:rPr lang="fr-FR" sz="2000" dirty="0"/>
              <a:t>Pour chaque question, </a:t>
            </a:r>
          </a:p>
          <a:p>
            <a:pPr marL="1371600" lvl="2" indent="-457200">
              <a:buFont typeface="Arial" panose="020B0604020202020204" pitchFamily="34" charset="0"/>
              <a:buChar char="•"/>
            </a:pPr>
            <a:r>
              <a:rPr lang="fr-FR" sz="2000" dirty="0"/>
              <a:t>étudier les cotations pour cibler les consensus ou les désaccords, </a:t>
            </a:r>
          </a:p>
          <a:p>
            <a:pPr marL="1371600" lvl="2" indent="-457200">
              <a:buFont typeface="Arial" panose="020B0604020202020204" pitchFamily="34" charset="0"/>
              <a:buChar char="•"/>
            </a:pPr>
            <a:r>
              <a:rPr lang="fr-FR" sz="2000" dirty="0"/>
              <a:t>rechercher des éléments « pour aller plus loin » pour argumenter lors de la discussion en équipe, </a:t>
            </a:r>
          </a:p>
          <a:p>
            <a:pPr marL="1371600" lvl="2" indent="-457200">
              <a:buFont typeface="Arial" panose="020B0604020202020204" pitchFamily="34" charset="0"/>
              <a:buChar char="•"/>
            </a:pPr>
            <a:r>
              <a:rPr lang="fr-FR" sz="2000" dirty="0"/>
              <a:t>synthèse des suggestions d’améliorations et éventuelles priorisations possibles à discuter</a:t>
            </a:r>
          </a:p>
        </p:txBody>
      </p:sp>
    </p:spTree>
    <p:extLst>
      <p:ext uri="{BB962C8B-B14F-4D97-AF65-F5344CB8AC3E}">
        <p14:creationId xmlns:p14="http://schemas.microsoft.com/office/powerpoint/2010/main" val="341301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54FE-383A-366B-EE0A-703D3B0B03D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4E031CC-8D1C-D55E-438C-6DC8131F0B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853" t="9959" r="34443" b="34893"/>
          <a:stretch>
            <a:fillRect/>
          </a:stretch>
        </p:blipFill>
        <p:spPr bwMode="auto">
          <a:xfrm>
            <a:off x="0" y="0"/>
            <a:ext cx="5352724" cy="672152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descr="Bloc d’accentuation">
            <a:extLst>
              <a:ext uri="{FF2B5EF4-FFF2-40B4-BE49-F238E27FC236}">
                <a16:creationId xmlns:a16="http://schemas.microsoft.com/office/drawing/2014/main" id="{1318B77A-798B-2ADD-7AD7-1E59E9406AB5}"/>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FE7FB0B2-03CF-1F0C-4ADD-294975031619}"/>
              </a:ext>
            </a:extLst>
          </p:cNvPr>
          <p:cNvSpPr>
            <a:spLocks noGrp="1"/>
          </p:cNvSpPr>
          <p:nvPr>
            <p:ph type="title"/>
          </p:nvPr>
        </p:nvSpPr>
        <p:spPr>
          <a:xfrm>
            <a:off x="5118100" y="1869795"/>
            <a:ext cx="6641900" cy="1124345"/>
          </a:xfrm>
        </p:spPr>
        <p:txBody>
          <a:bodyPr rtlCol="0"/>
          <a:lstStyle/>
          <a:p>
            <a:pPr rtl="0"/>
            <a:r>
              <a:rPr lang="fr-FR" sz="6000" dirty="0"/>
              <a:t>Animer la réunion</a:t>
            </a:r>
          </a:p>
        </p:txBody>
      </p:sp>
      <p:sp>
        <p:nvSpPr>
          <p:cNvPr id="3" name="Espace réservé du texte 2">
            <a:extLst>
              <a:ext uri="{FF2B5EF4-FFF2-40B4-BE49-F238E27FC236}">
                <a16:creationId xmlns:a16="http://schemas.microsoft.com/office/drawing/2014/main" id="{86876D01-3983-BE33-46B9-EEE6E4892554}"/>
              </a:ext>
            </a:extLst>
          </p:cNvPr>
          <p:cNvSpPr>
            <a:spLocks noGrp="1"/>
          </p:cNvSpPr>
          <p:nvPr>
            <p:ph type="body" sz="quarter" idx="32"/>
          </p:nvPr>
        </p:nvSpPr>
        <p:spPr/>
        <p:txBody>
          <a:bodyPr rtlCol="0"/>
          <a:lstStyle/>
          <a:p>
            <a:pPr rtl="0"/>
            <a:r>
              <a:rPr lang="fr-FR" dirty="0"/>
              <a:t>Pour l’animateur, déroulement</a:t>
            </a:r>
          </a:p>
        </p:txBody>
      </p:sp>
      <p:sp>
        <p:nvSpPr>
          <p:cNvPr id="4" name="Espace réservé du contenu 3">
            <a:extLst>
              <a:ext uri="{FF2B5EF4-FFF2-40B4-BE49-F238E27FC236}">
                <a16:creationId xmlns:a16="http://schemas.microsoft.com/office/drawing/2014/main" id="{3895A77A-ECAD-1EB6-2490-4B09FB5E962D}"/>
              </a:ext>
            </a:extLst>
          </p:cNvPr>
          <p:cNvSpPr>
            <a:spLocks noGrp="1"/>
          </p:cNvSpPr>
          <p:nvPr>
            <p:ph sz="half" idx="1"/>
          </p:nvPr>
        </p:nvSpPr>
        <p:spPr>
          <a:xfrm>
            <a:off x="5499099" y="3746689"/>
            <a:ext cx="6421967" cy="2428351"/>
          </a:xfrm>
        </p:spPr>
        <p:txBody>
          <a:bodyPr rtlCol="0"/>
          <a:lstStyle/>
          <a:p>
            <a:r>
              <a:rPr lang="fr-FR" sz="2400" dirty="0"/>
              <a:t>Briser la glace / Tour de table</a:t>
            </a:r>
          </a:p>
          <a:p>
            <a:r>
              <a:rPr lang="fr-FR" sz="2400" dirty="0"/>
              <a:t>Rappeler le contexte / l’objectif</a:t>
            </a:r>
          </a:p>
          <a:p>
            <a:r>
              <a:rPr lang="fr-FR" sz="2400" dirty="0"/>
              <a:t>Montrer les scores/graphiques du baromètre</a:t>
            </a:r>
          </a:p>
          <a:p>
            <a:r>
              <a:rPr lang="fr-FR" sz="2400" dirty="0"/>
              <a:t>Animer pour chaque question de la thématique </a:t>
            </a:r>
            <a:r>
              <a:rPr lang="fr-FR" dirty="0"/>
              <a:t>quelles cotations ? tous d’accord ? Sinon pourquoi ?  Donner des exemples. Des améliorations possibles ?</a:t>
            </a:r>
          </a:p>
          <a:p>
            <a:r>
              <a:rPr lang="fr-FR" sz="2400" dirty="0"/>
              <a:t>Plan d’action : priorisation</a:t>
            </a:r>
          </a:p>
        </p:txBody>
      </p:sp>
      <p:sp>
        <p:nvSpPr>
          <p:cNvPr id="6" name="Espace réservé du numéro de diapositive 5">
            <a:extLst>
              <a:ext uri="{FF2B5EF4-FFF2-40B4-BE49-F238E27FC236}">
                <a16:creationId xmlns:a16="http://schemas.microsoft.com/office/drawing/2014/main" id="{0885A983-93E1-0A38-6144-C194BDA13508}"/>
              </a:ext>
            </a:extLst>
          </p:cNvPr>
          <p:cNvSpPr>
            <a:spLocks noGrp="1"/>
          </p:cNvSpPr>
          <p:nvPr>
            <p:ph type="sldNum" sz="quarter" idx="33"/>
          </p:nvPr>
        </p:nvSpPr>
        <p:spPr/>
        <p:txBody>
          <a:bodyPr rtlCol="0"/>
          <a:lstStyle/>
          <a:p>
            <a:pPr rtl="0"/>
            <a:fld id="{19B51A1E-902D-48AF-9020-955120F399B6}" type="slidenum">
              <a:rPr lang="fr-FR" smtClean="0"/>
              <a:pPr rtl="0"/>
              <a:t>37</a:t>
            </a:fld>
            <a:endParaRPr lang="fr-FR"/>
          </a:p>
        </p:txBody>
      </p:sp>
    </p:spTree>
    <p:extLst>
      <p:ext uri="{BB962C8B-B14F-4D97-AF65-F5344CB8AC3E}">
        <p14:creationId xmlns:p14="http://schemas.microsoft.com/office/powerpoint/2010/main" val="84205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DAC37-0855-EECE-FC01-7F4A2EAEB4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56CC93-4844-0989-7725-9E1245ADB709}"/>
              </a:ext>
            </a:extLst>
          </p:cNvPr>
          <p:cNvSpPr>
            <a:spLocks noGrp="1"/>
          </p:cNvSpPr>
          <p:nvPr>
            <p:ph type="title"/>
          </p:nvPr>
        </p:nvSpPr>
        <p:spPr/>
        <p:txBody>
          <a:bodyPr rtlCol="0"/>
          <a:lstStyle/>
          <a:p>
            <a:r>
              <a:rPr lang="fr-FR" sz="2800" dirty="0"/>
              <a:t>Pour aller plus loin… (pour aider l’animateur sur les différentes questions)</a:t>
            </a:r>
          </a:p>
        </p:txBody>
      </p:sp>
      <p:cxnSp>
        <p:nvCxnSpPr>
          <p:cNvPr id="11" name="Connecteur droit 10" descr="Séparateur de diapositive">
            <a:extLst>
              <a:ext uri="{FF2B5EF4-FFF2-40B4-BE49-F238E27FC236}">
                <a16:creationId xmlns:a16="http://schemas.microsoft.com/office/drawing/2014/main" id="{4FD2B82C-C966-6173-3FE8-4B069C81C5C4}"/>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Barre d’accentuation droite&#10;">
            <a:extLst>
              <a:ext uri="{FF2B5EF4-FFF2-40B4-BE49-F238E27FC236}">
                <a16:creationId xmlns:a16="http://schemas.microsoft.com/office/drawing/2014/main" id="{1B174DCE-AB32-0877-2A97-851D4F49583E}"/>
              </a:ext>
              <a:ext uri="{C183D7F6-B498-43B3-948B-1728B52AA6E4}">
                <adec:decorative xmlns:adec="http://schemas.microsoft.com/office/drawing/2017/decorative" val="1"/>
              </a:ext>
            </a:extLst>
          </p:cNvPr>
          <p:cNvSpPr/>
          <p:nvPr/>
        </p:nvSpPr>
        <p:spPr>
          <a:xfrm>
            <a:off x="420000" y="806587"/>
            <a:ext cx="5320400" cy="1247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8" name="Espace réservé du numéro de diapositive 7">
            <a:extLst>
              <a:ext uri="{FF2B5EF4-FFF2-40B4-BE49-F238E27FC236}">
                <a16:creationId xmlns:a16="http://schemas.microsoft.com/office/drawing/2014/main" id="{23801080-5CCD-FD8B-4570-63244B8B521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38</a:t>
            </a:fld>
            <a:endParaRPr lang="fr-FR"/>
          </a:p>
        </p:txBody>
      </p:sp>
      <p:sp>
        <p:nvSpPr>
          <p:cNvPr id="5" name="ZoneTexte 4">
            <a:extLst>
              <a:ext uri="{FF2B5EF4-FFF2-40B4-BE49-F238E27FC236}">
                <a16:creationId xmlns:a16="http://schemas.microsoft.com/office/drawing/2014/main" id="{4783246F-02B2-1EEC-EA79-68A5F4FFE55F}"/>
              </a:ext>
            </a:extLst>
          </p:cNvPr>
          <p:cNvSpPr txBox="1"/>
          <p:nvPr/>
        </p:nvSpPr>
        <p:spPr>
          <a:xfrm>
            <a:off x="839584" y="1388021"/>
            <a:ext cx="8171411" cy="646331"/>
          </a:xfrm>
          <a:prstGeom prst="rect">
            <a:avLst/>
          </a:prstGeom>
          <a:noFill/>
        </p:spPr>
        <p:txBody>
          <a:bodyPr wrap="square">
            <a:spAutoFit/>
          </a:bodyPr>
          <a:lstStyle/>
          <a:p>
            <a:r>
              <a:rPr lang="fr-FR" b="1" dirty="0"/>
              <a:t>DES INDICATEURS PEUVENT ETRE SUIVIS DANS L’UNITE DE SOINS ET PERMETTENT DE JUSTIFIER EN EQUIPE DU POSITIONNEMENT OU DES PRIORITES</a:t>
            </a:r>
          </a:p>
        </p:txBody>
      </p:sp>
      <p:sp>
        <p:nvSpPr>
          <p:cNvPr id="12" name="ZoneTexte 11">
            <a:extLst>
              <a:ext uri="{FF2B5EF4-FFF2-40B4-BE49-F238E27FC236}">
                <a16:creationId xmlns:a16="http://schemas.microsoft.com/office/drawing/2014/main" id="{272218A6-E268-D202-9862-B11E79077848}"/>
              </a:ext>
            </a:extLst>
          </p:cNvPr>
          <p:cNvSpPr txBox="1"/>
          <p:nvPr/>
        </p:nvSpPr>
        <p:spPr>
          <a:xfrm>
            <a:off x="839584" y="4598855"/>
            <a:ext cx="8237304" cy="646331"/>
          </a:xfrm>
          <a:prstGeom prst="rect">
            <a:avLst/>
          </a:prstGeom>
          <a:noFill/>
        </p:spPr>
        <p:txBody>
          <a:bodyPr wrap="square">
            <a:spAutoFit/>
          </a:bodyPr>
          <a:lstStyle/>
          <a:p>
            <a:r>
              <a:rPr lang="fr-FR" b="1" dirty="0"/>
              <a:t>DES QUIZZ PEUVENT PRECISER LA CONNAISSANCE PAR LES PROFESSIONNELS DE CERTAINS SUJETS POUR JUSTIFIER DU POSITIONNEMENT OU DES PRIORITES</a:t>
            </a:r>
          </a:p>
        </p:txBody>
      </p:sp>
      <p:pic>
        <p:nvPicPr>
          <p:cNvPr id="14" name="Graphique 13" descr="Graphique à barres avec tendance à la hausse avec un remplissage uni">
            <a:extLst>
              <a:ext uri="{FF2B5EF4-FFF2-40B4-BE49-F238E27FC236}">
                <a16:creationId xmlns:a16="http://schemas.microsoft.com/office/drawing/2014/main" id="{1430E05D-1F79-D82A-9949-DB2639D86F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4936" y="1388021"/>
            <a:ext cx="574648" cy="574648"/>
          </a:xfrm>
          <a:prstGeom prst="rect">
            <a:avLst/>
          </a:prstGeom>
        </p:spPr>
      </p:pic>
      <p:pic>
        <p:nvPicPr>
          <p:cNvPr id="15" name="Graphique 14" descr="Questions avec un remplissage uni">
            <a:extLst>
              <a:ext uri="{FF2B5EF4-FFF2-40B4-BE49-F238E27FC236}">
                <a16:creationId xmlns:a16="http://schemas.microsoft.com/office/drawing/2014/main" id="{E6709E8A-B14C-AAF8-74AD-0E619010F8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13" y="4598855"/>
            <a:ext cx="592953" cy="592953"/>
          </a:xfrm>
          <a:prstGeom prst="rect">
            <a:avLst/>
          </a:prstGeom>
        </p:spPr>
      </p:pic>
      <p:graphicFrame>
        <p:nvGraphicFramePr>
          <p:cNvPr id="17" name="Tableau 16">
            <a:extLst>
              <a:ext uri="{FF2B5EF4-FFF2-40B4-BE49-F238E27FC236}">
                <a16:creationId xmlns:a16="http://schemas.microsoft.com/office/drawing/2014/main" id="{0B173D11-25C9-6DEF-ECBC-5673E246AC61}"/>
              </a:ext>
            </a:extLst>
          </p:cNvPr>
          <p:cNvGraphicFramePr>
            <a:graphicFrameLocks noGrp="1"/>
          </p:cNvGraphicFramePr>
          <p:nvPr>
            <p:extLst>
              <p:ext uri="{D42A27DB-BD31-4B8C-83A1-F6EECF244321}">
                <p14:modId xmlns:p14="http://schemas.microsoft.com/office/powerpoint/2010/main" val="183937945"/>
              </p:ext>
            </p:extLst>
          </p:nvPr>
        </p:nvGraphicFramePr>
        <p:xfrm>
          <a:off x="1466850" y="2188757"/>
          <a:ext cx="9258300" cy="2194560"/>
        </p:xfrm>
        <a:graphic>
          <a:graphicData uri="http://schemas.openxmlformats.org/drawingml/2006/table">
            <a:tbl>
              <a:tblPr/>
              <a:tblGrid>
                <a:gridCol w="9258300">
                  <a:extLst>
                    <a:ext uri="{9D8B030D-6E8A-4147-A177-3AD203B41FA5}">
                      <a16:colId xmlns:a16="http://schemas.microsoft.com/office/drawing/2014/main" val="1529884978"/>
                    </a:ext>
                  </a:extLst>
                </a:gridCol>
              </a:tblGrid>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d’exercices de simulation d’urgence vitale réalisés dans l’unité de soins, nombre de participants</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758676029"/>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 réunions de travail sur les protocoles avec les professionnels,</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36409464"/>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 déclaration d’évènements indésirables liés aux soins de l’unité de soins par an/ par mois/ par fonction / par type d’EI…</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4086403501"/>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d’analyses d’EIGS animées dans le service (RMM, CREX) ou auxquelles des personnes de l’unité de soins ont participé</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452122428"/>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d’analyses d’EI ayant intégré des usagers ou des RU</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137013557"/>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 réunions de service, nombre de staffs, …</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4276570414"/>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d'AES dans le service</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522990068"/>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 rencontres sécurité ayant eu lieu dans l’unité de soins</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037340259"/>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d'enquête culture sécurité ayant eu lieu dans l’unité de soins</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4053741404"/>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 professionnels accrédités si c’est applicable</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2311608843"/>
                  </a:ext>
                </a:extLst>
              </a:tr>
              <a:tr h="182880">
                <a:tc>
                  <a:txBody>
                    <a:bodyPr/>
                    <a:lstStyle/>
                    <a:p>
                      <a:pPr algn="l" fontAlgn="ctr">
                        <a:buNone/>
                      </a:pPr>
                      <a:r>
                        <a:rPr lang="fr-FR" sz="1100" b="0" i="0" u="none" strike="noStrike">
                          <a:solidFill>
                            <a:srgbClr val="002060"/>
                          </a:solidFill>
                          <a:effectLst/>
                          <a:latin typeface="Aptos" panose="020B0004020202020204" pitchFamily="34" charset="0"/>
                        </a:rPr>
                        <a:t>-</a:t>
                      </a:r>
                      <a:r>
                        <a:rPr lang="fr-FR" sz="700" b="0" i="0" u="none" strike="noStrike">
                          <a:solidFill>
                            <a:srgbClr val="00206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Nombre d’Evaluations de pratiques, d’indicateurs, types, résultats…</a:t>
                      </a:r>
                      <a:endParaRPr lang="fr-FR" sz="1100" b="0" i="0" u="none" strike="noStrike">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2358149890"/>
                  </a:ext>
                </a:extLst>
              </a:tr>
              <a:tr h="182880">
                <a:tc>
                  <a:txBody>
                    <a:bodyPr/>
                    <a:lstStyle/>
                    <a:p>
                      <a:pPr algn="l" fontAlgn="ctr">
                        <a:buNone/>
                      </a:pPr>
                      <a:r>
                        <a:rPr lang="fr-FR" sz="1100" b="0" i="0" u="none" strike="noStrike" dirty="0">
                          <a:solidFill>
                            <a:srgbClr val="002060"/>
                          </a:solidFill>
                          <a:effectLst/>
                          <a:latin typeface="Aptos" panose="020B0004020202020204" pitchFamily="34" charset="0"/>
                        </a:rPr>
                        <a:t>-</a:t>
                      </a:r>
                      <a:r>
                        <a:rPr lang="fr-FR" sz="700" b="0" i="0" u="none" strike="noStrike" dirty="0">
                          <a:solidFill>
                            <a:srgbClr val="002060"/>
                          </a:solidFill>
                          <a:effectLst/>
                          <a:latin typeface="Times New Roman" panose="02020603050405020304" pitchFamily="18" charset="0"/>
                        </a:rPr>
                        <a:t>            </a:t>
                      </a:r>
                      <a:r>
                        <a:rPr lang="fr-FR" sz="1100" b="1" i="0" u="none" strike="noStrike" dirty="0">
                          <a:solidFill>
                            <a:srgbClr val="002060"/>
                          </a:solidFill>
                          <a:effectLst/>
                          <a:latin typeface="Aptos" panose="020B0004020202020204" pitchFamily="34" charset="0"/>
                        </a:rPr>
                        <a:t>Nombre d’actions suivies dans le service, qui participe, avancement…</a:t>
                      </a:r>
                      <a:endParaRPr lang="fr-FR" sz="1100" b="0" i="0" u="none" strike="noStrike" dirty="0">
                        <a:solidFill>
                          <a:srgbClr val="00206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2544921394"/>
                  </a:ext>
                </a:extLst>
              </a:tr>
            </a:tbl>
          </a:graphicData>
        </a:graphic>
      </p:graphicFrame>
      <p:graphicFrame>
        <p:nvGraphicFramePr>
          <p:cNvPr id="19" name="Tableau 18">
            <a:extLst>
              <a:ext uri="{FF2B5EF4-FFF2-40B4-BE49-F238E27FC236}">
                <a16:creationId xmlns:a16="http://schemas.microsoft.com/office/drawing/2014/main" id="{CDF38DA6-AD52-B4C5-1A37-A53CE51773BA}"/>
              </a:ext>
            </a:extLst>
          </p:cNvPr>
          <p:cNvGraphicFramePr>
            <a:graphicFrameLocks noGrp="1"/>
          </p:cNvGraphicFramePr>
          <p:nvPr>
            <p:extLst>
              <p:ext uri="{D42A27DB-BD31-4B8C-83A1-F6EECF244321}">
                <p14:modId xmlns:p14="http://schemas.microsoft.com/office/powerpoint/2010/main" val="2957006890"/>
              </p:ext>
            </p:extLst>
          </p:nvPr>
        </p:nvGraphicFramePr>
        <p:xfrm>
          <a:off x="1466850" y="5342314"/>
          <a:ext cx="9258300" cy="731520"/>
        </p:xfrm>
        <a:graphic>
          <a:graphicData uri="http://schemas.openxmlformats.org/drawingml/2006/table">
            <a:tbl>
              <a:tblPr/>
              <a:tblGrid>
                <a:gridCol w="9258300">
                  <a:extLst>
                    <a:ext uri="{9D8B030D-6E8A-4147-A177-3AD203B41FA5}">
                      <a16:colId xmlns:a16="http://schemas.microsoft.com/office/drawing/2014/main" val="4192843105"/>
                    </a:ext>
                  </a:extLst>
                </a:gridCol>
              </a:tblGrid>
              <a:tr h="182880">
                <a:tc>
                  <a:txBody>
                    <a:bodyPr/>
                    <a:lstStyle/>
                    <a:p>
                      <a:pPr algn="l" fontAlgn="ctr">
                        <a:buNone/>
                      </a:pPr>
                      <a:r>
                        <a:rPr lang="fr-FR" sz="1100" b="0" i="0" u="none" strike="noStrike">
                          <a:solidFill>
                            <a:srgbClr val="000000"/>
                          </a:solidFill>
                          <a:effectLst/>
                          <a:latin typeface="Aptos" panose="020B0004020202020204" pitchFamily="34" charset="0"/>
                        </a:rPr>
                        <a:t>-</a:t>
                      </a:r>
                      <a:r>
                        <a:rPr lang="fr-FR" sz="700" b="0" i="0" u="none" strike="noStrike">
                          <a:solidFill>
                            <a:srgbClr val="00000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Quel est le numéro de tel à faire en cas d’urgence vitale ? ou est le charriot d’urgence ?</a:t>
                      </a:r>
                      <a:endParaRPr lang="fr-FR" sz="1100" b="0" i="0" u="none" strike="noStrike">
                        <a:solidFill>
                          <a:srgbClr val="00000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2480649425"/>
                  </a:ext>
                </a:extLst>
              </a:tr>
              <a:tr h="182880">
                <a:tc>
                  <a:txBody>
                    <a:bodyPr/>
                    <a:lstStyle/>
                    <a:p>
                      <a:pPr algn="l" fontAlgn="ctr">
                        <a:buNone/>
                      </a:pPr>
                      <a:r>
                        <a:rPr lang="fr-FR" sz="1100" b="0" i="0" u="none" strike="noStrike" dirty="0">
                          <a:solidFill>
                            <a:srgbClr val="000000"/>
                          </a:solidFill>
                          <a:effectLst/>
                          <a:latin typeface="Aptos" panose="020B0004020202020204" pitchFamily="34" charset="0"/>
                        </a:rPr>
                        <a:t>-</a:t>
                      </a:r>
                      <a:r>
                        <a:rPr lang="fr-FR" sz="700" b="0" i="0" u="none" strike="noStrike" dirty="0">
                          <a:solidFill>
                            <a:srgbClr val="000000"/>
                          </a:solidFill>
                          <a:effectLst/>
                          <a:latin typeface="Times New Roman" panose="02020603050405020304" pitchFamily="18" charset="0"/>
                        </a:rPr>
                        <a:t>            </a:t>
                      </a:r>
                      <a:r>
                        <a:rPr lang="fr-FR" sz="1100" b="1" i="0" u="none" strike="noStrike" dirty="0">
                          <a:solidFill>
                            <a:srgbClr val="002060"/>
                          </a:solidFill>
                          <a:effectLst/>
                          <a:latin typeface="Aptos" panose="020B0004020202020204" pitchFamily="34" charset="0"/>
                        </a:rPr>
                        <a:t>Qui est sont les référents en Hygiène dans l’établissement ? Qui est l’identitovigilant ?</a:t>
                      </a:r>
                      <a:endParaRPr lang="fr-FR" sz="1100" b="0" i="0" u="none" strike="noStrike" dirty="0">
                        <a:solidFill>
                          <a:srgbClr val="00000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846370299"/>
                  </a:ext>
                </a:extLst>
              </a:tr>
              <a:tr h="182880">
                <a:tc>
                  <a:txBody>
                    <a:bodyPr/>
                    <a:lstStyle/>
                    <a:p>
                      <a:pPr algn="l" fontAlgn="ctr">
                        <a:buNone/>
                      </a:pPr>
                      <a:r>
                        <a:rPr lang="fr-FR" sz="1100" b="0" i="0" u="none" strike="noStrike">
                          <a:solidFill>
                            <a:srgbClr val="000000"/>
                          </a:solidFill>
                          <a:effectLst/>
                          <a:latin typeface="Aptos" panose="020B0004020202020204" pitchFamily="34" charset="0"/>
                        </a:rPr>
                        <a:t>-</a:t>
                      </a:r>
                      <a:r>
                        <a:rPr lang="fr-FR" sz="700" b="0" i="0" u="none" strike="noStrike">
                          <a:solidFill>
                            <a:srgbClr val="000000"/>
                          </a:solidFill>
                          <a:effectLst/>
                          <a:latin typeface="Times New Roman" panose="02020603050405020304" pitchFamily="18" charset="0"/>
                        </a:rPr>
                        <a:t>            </a:t>
                      </a:r>
                      <a:r>
                        <a:rPr lang="fr-FR" sz="1100" b="1" i="0" u="none" strike="noStrike">
                          <a:solidFill>
                            <a:srgbClr val="002060"/>
                          </a:solidFill>
                          <a:effectLst/>
                          <a:latin typeface="Aptos" panose="020B0004020202020204" pitchFamily="34" charset="0"/>
                        </a:rPr>
                        <a:t>Où puis-je trouver rapidement la conduite à tenir en cas d’AES ?</a:t>
                      </a:r>
                      <a:endParaRPr lang="fr-FR" sz="1100" b="0" i="0" u="none" strike="noStrike">
                        <a:solidFill>
                          <a:srgbClr val="00000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3826025201"/>
                  </a:ext>
                </a:extLst>
              </a:tr>
              <a:tr h="182880">
                <a:tc>
                  <a:txBody>
                    <a:bodyPr/>
                    <a:lstStyle/>
                    <a:p>
                      <a:pPr algn="l" fontAlgn="ctr">
                        <a:buNone/>
                      </a:pPr>
                      <a:r>
                        <a:rPr lang="fr-FR" sz="1100" b="0" i="0" u="none" strike="noStrike" dirty="0">
                          <a:solidFill>
                            <a:srgbClr val="000000"/>
                          </a:solidFill>
                          <a:effectLst/>
                          <a:latin typeface="Aptos" panose="020B0004020202020204" pitchFamily="34" charset="0"/>
                        </a:rPr>
                        <a:t>-</a:t>
                      </a:r>
                      <a:r>
                        <a:rPr lang="fr-FR" sz="700" b="0" i="0" u="none" strike="noStrike" dirty="0">
                          <a:solidFill>
                            <a:srgbClr val="000000"/>
                          </a:solidFill>
                          <a:effectLst/>
                          <a:latin typeface="Times New Roman" panose="02020603050405020304" pitchFamily="18" charset="0"/>
                        </a:rPr>
                        <a:t>            </a:t>
                      </a:r>
                      <a:r>
                        <a:rPr lang="fr-FR" sz="1100" b="1" i="0" u="none" strike="noStrike" dirty="0">
                          <a:solidFill>
                            <a:srgbClr val="002060"/>
                          </a:solidFill>
                          <a:effectLst/>
                          <a:latin typeface="Aptos" panose="020B0004020202020204" pitchFamily="34" charset="0"/>
                        </a:rPr>
                        <a:t>Qui participe à des instances ou des commissions dans le service ?</a:t>
                      </a:r>
                      <a:endParaRPr lang="fr-FR" sz="1100" b="0" i="0" u="none" strike="noStrike" dirty="0">
                        <a:solidFill>
                          <a:srgbClr val="000000"/>
                        </a:solidFill>
                        <a:effectLst/>
                        <a:latin typeface="Aptos" panose="020B000402020202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483836645"/>
                  </a:ext>
                </a:extLst>
              </a:tr>
            </a:tbl>
          </a:graphicData>
        </a:graphic>
      </p:graphicFrame>
    </p:spTree>
    <p:extLst>
      <p:ext uri="{BB962C8B-B14F-4D97-AF65-F5344CB8AC3E}">
        <p14:creationId xmlns:p14="http://schemas.microsoft.com/office/powerpoint/2010/main" val="77646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04E83-A4F0-49C5-BB01-F5773509A2B3}"/>
              </a:ext>
            </a:extLst>
          </p:cNvPr>
          <p:cNvSpPr>
            <a:spLocks noGrp="1"/>
          </p:cNvSpPr>
          <p:nvPr>
            <p:ph type="title"/>
          </p:nvPr>
        </p:nvSpPr>
        <p:spPr>
          <a:xfrm>
            <a:off x="351025" y="1133357"/>
            <a:ext cx="4824982" cy="432000"/>
          </a:xfrm>
        </p:spPr>
        <p:txBody>
          <a:bodyPr rtlCol="0"/>
          <a:lstStyle/>
          <a:p>
            <a:r>
              <a:rPr lang="fr-FR" sz="2400" dirty="0"/>
              <a:t>1- Gouvernance, Management de la sécurité des soins</a:t>
            </a:r>
          </a:p>
        </p:txBody>
      </p:sp>
      <p:sp>
        <p:nvSpPr>
          <p:cNvPr id="4" name="Espace réservé du texte 3">
            <a:extLst>
              <a:ext uri="{FF2B5EF4-FFF2-40B4-BE49-F238E27FC236}">
                <a16:creationId xmlns:a16="http://schemas.microsoft.com/office/drawing/2014/main" id="{6AB259A0-0017-492F-A0DC-4B70C7052AE0}"/>
              </a:ext>
            </a:extLst>
          </p:cNvPr>
          <p:cNvSpPr>
            <a:spLocks noGrp="1"/>
          </p:cNvSpPr>
          <p:nvPr>
            <p:ph type="body" idx="1"/>
          </p:nvPr>
        </p:nvSpPr>
        <p:spPr>
          <a:xfrm>
            <a:off x="378079" y="1840691"/>
            <a:ext cx="5472000" cy="360000"/>
          </a:xfrm>
        </p:spPr>
        <p:txBody>
          <a:bodyPr rtlCol="0"/>
          <a:lstStyle/>
          <a:p>
            <a:r>
              <a:rPr lang="fr-FR" sz="2000" dirty="0"/>
              <a:t>Question 1 </a:t>
            </a:r>
            <a:endParaRPr lang="fr-FR" sz="2000" dirty="0">
              <a:highlight>
                <a:srgbClr val="FFFF00"/>
              </a:highlight>
            </a:endParaRPr>
          </a:p>
        </p:txBody>
      </p:sp>
      <p:sp>
        <p:nvSpPr>
          <p:cNvPr id="5" name="Espace réservé du contenu 4">
            <a:extLst>
              <a:ext uri="{FF2B5EF4-FFF2-40B4-BE49-F238E27FC236}">
                <a16:creationId xmlns:a16="http://schemas.microsoft.com/office/drawing/2014/main" id="{CEEB3BAE-C0B2-447C-B8BE-96C6BD84D658}"/>
              </a:ext>
            </a:extLst>
          </p:cNvPr>
          <p:cNvSpPr>
            <a:spLocks noGrp="1"/>
          </p:cNvSpPr>
          <p:nvPr>
            <p:ph sz="half" idx="2"/>
          </p:nvPr>
        </p:nvSpPr>
        <p:spPr>
          <a:xfrm>
            <a:off x="2088860" y="1775295"/>
            <a:ext cx="3570718" cy="922336"/>
          </a:xfrm>
        </p:spPr>
        <p:txBody>
          <a:bodyPr rtlCol="0"/>
          <a:lstStyle/>
          <a:p>
            <a:pPr marL="0" indent="0">
              <a:buNone/>
            </a:pPr>
            <a:r>
              <a:rPr lang="fr-FR" sz="2000" dirty="0"/>
              <a:t>La direction de l’établissement est engagée dans la démarche qualité/sécurité des soins de notre unité de soins</a:t>
            </a:r>
            <a:endParaRPr lang="fr-FR" sz="2000" i="1" dirty="0"/>
          </a:p>
        </p:txBody>
      </p:sp>
      <p:cxnSp>
        <p:nvCxnSpPr>
          <p:cNvPr id="11" name="Connecteur droit 10" descr="Séparateur de diapositive">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Barre d’accentuation droite&#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315151" y="1196655"/>
            <a:ext cx="1984175" cy="114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6" name="Espace réservé du texte 5">
            <a:extLst>
              <a:ext uri="{FF2B5EF4-FFF2-40B4-BE49-F238E27FC236}">
                <a16:creationId xmlns:a16="http://schemas.microsoft.com/office/drawing/2014/main" id="{B237D1CA-B91A-410E-A968-D017BBE99F99}"/>
              </a:ext>
            </a:extLst>
          </p:cNvPr>
          <p:cNvSpPr>
            <a:spLocks noGrp="1"/>
          </p:cNvSpPr>
          <p:nvPr>
            <p:ph type="body" sz="quarter" idx="13"/>
          </p:nvPr>
        </p:nvSpPr>
        <p:spPr>
          <a:xfrm>
            <a:off x="6299887" y="837880"/>
            <a:ext cx="5472000" cy="358775"/>
          </a:xfrm>
        </p:spPr>
        <p:txBody>
          <a:bodyPr rtlCol="0"/>
          <a:lstStyle/>
          <a:p>
            <a:pPr rtl="0"/>
            <a:r>
              <a:rPr lang="fr-FR" dirty="0"/>
              <a:t>Explications / exemples</a:t>
            </a:r>
          </a:p>
        </p:txBody>
      </p:sp>
      <p:sp>
        <p:nvSpPr>
          <p:cNvPr id="7" name="Espace réservé du texte 6">
            <a:extLst>
              <a:ext uri="{FF2B5EF4-FFF2-40B4-BE49-F238E27FC236}">
                <a16:creationId xmlns:a16="http://schemas.microsoft.com/office/drawing/2014/main" id="{26A87885-D672-4CF9-A78D-CFE98385B03A}"/>
              </a:ext>
            </a:extLst>
          </p:cNvPr>
          <p:cNvSpPr>
            <a:spLocks noGrp="1"/>
          </p:cNvSpPr>
          <p:nvPr>
            <p:ph type="body" sz="quarter" idx="12"/>
          </p:nvPr>
        </p:nvSpPr>
        <p:spPr>
          <a:xfrm>
            <a:off x="6164975" y="1391453"/>
            <a:ext cx="5676000" cy="2173068"/>
          </a:xfrm>
        </p:spPr>
        <p:txBody>
          <a:bodyPr rtlCol="0"/>
          <a:lstStyle/>
          <a:p>
            <a:r>
              <a:rPr lang="fr-FR" i="1" dirty="0"/>
              <a:t>Il y a un responsable qualité/gestion des risques et/ou un CGRAS (coordonnateur de la gestion des risques associés aux soins) désigné, disponible si besoin </a:t>
            </a:r>
          </a:p>
          <a:p>
            <a:r>
              <a:rPr lang="fr-FR" i="1" dirty="0"/>
              <a:t>Les vigilances existent et sont connus (risque infectieux, médicament, identité …) par les professionnels</a:t>
            </a:r>
          </a:p>
          <a:p>
            <a:r>
              <a:rPr lang="fr-FR" i="1" dirty="0"/>
              <a:t>Il existe une politique qualité/sécurité formalisé </a:t>
            </a:r>
          </a:p>
          <a:p>
            <a:r>
              <a:rPr lang="fr-FR" i="1" dirty="0"/>
              <a:t>La direction a réalisé une rencontre sécurité dans l’unité</a:t>
            </a:r>
          </a:p>
          <a:p>
            <a:endParaRPr lang="fr-FR" dirty="0"/>
          </a:p>
        </p:txBody>
      </p:sp>
      <p:sp>
        <p:nvSpPr>
          <p:cNvPr id="8" name="Espace réservé du numéro de diapositive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39</a:t>
            </a:fld>
            <a:endParaRPr lang="fr-FR"/>
          </a:p>
        </p:txBody>
      </p:sp>
      <p:sp>
        <p:nvSpPr>
          <p:cNvPr id="9" name="Espace réservé du texte 5">
            <a:extLst>
              <a:ext uri="{FF2B5EF4-FFF2-40B4-BE49-F238E27FC236}">
                <a16:creationId xmlns:a16="http://schemas.microsoft.com/office/drawing/2014/main" id="{253E336C-E920-2864-722B-8B7E376961D0}"/>
              </a:ext>
            </a:extLst>
          </p:cNvPr>
          <p:cNvSpPr txBox="1">
            <a:spLocks/>
          </p:cNvSpPr>
          <p:nvPr/>
        </p:nvSpPr>
        <p:spPr>
          <a:xfrm>
            <a:off x="6504000" y="3856313"/>
            <a:ext cx="5472000" cy="358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Pour aller plus loin / exemples</a:t>
            </a:r>
          </a:p>
        </p:txBody>
      </p:sp>
      <p:sp>
        <p:nvSpPr>
          <p:cNvPr id="10" name="Espace réservé du texte 6">
            <a:extLst>
              <a:ext uri="{FF2B5EF4-FFF2-40B4-BE49-F238E27FC236}">
                <a16:creationId xmlns:a16="http://schemas.microsoft.com/office/drawing/2014/main" id="{3DFCADE0-2CDA-300C-F773-788F6C585CE2}"/>
              </a:ext>
            </a:extLst>
          </p:cNvPr>
          <p:cNvSpPr txBox="1">
            <a:spLocks/>
          </p:cNvSpPr>
          <p:nvPr/>
        </p:nvSpPr>
        <p:spPr>
          <a:xfrm>
            <a:off x="6416893" y="4821594"/>
            <a:ext cx="5472113" cy="91867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Qui est le responsable qualité ? Le CGRAS ? </a:t>
            </a:r>
          </a:p>
          <a:p>
            <a:r>
              <a:rPr lang="fr-FR" dirty="0"/>
              <a:t>Qui sont les vigilants ?</a:t>
            </a:r>
          </a:p>
          <a:p>
            <a:r>
              <a:rPr lang="fr-FR" dirty="0"/>
              <a:t>A qui je m’adresse en cas d’erreur d’identité ? En cas d’épidémie ? En cas d’erreur médicamenteuse ?</a:t>
            </a:r>
          </a:p>
          <a:p>
            <a:endParaRPr lang="fr-FR" dirty="0"/>
          </a:p>
          <a:p>
            <a:endParaRPr lang="fr-FR" dirty="0"/>
          </a:p>
        </p:txBody>
      </p:sp>
      <p:sp>
        <p:nvSpPr>
          <p:cNvPr id="3" name="ZoneTexte 2">
            <a:extLst>
              <a:ext uri="{FF2B5EF4-FFF2-40B4-BE49-F238E27FC236}">
                <a16:creationId xmlns:a16="http://schemas.microsoft.com/office/drawing/2014/main" id="{EB1BF2D5-6A23-9D25-55CA-10691B396891}"/>
              </a:ext>
            </a:extLst>
          </p:cNvPr>
          <p:cNvSpPr txBox="1"/>
          <p:nvPr/>
        </p:nvSpPr>
        <p:spPr>
          <a:xfrm>
            <a:off x="241937" y="2933188"/>
            <a:ext cx="5472112" cy="3371136"/>
          </a:xfrm>
          <a:prstGeom prst="roundRect">
            <a:avLst/>
          </a:prstGeom>
          <a:solidFill>
            <a:schemeClr val="accent6">
              <a:lumMod val="20000"/>
              <a:lumOff val="80000"/>
            </a:schemeClr>
          </a:solidFill>
          <a:ln>
            <a:solidFill>
              <a:schemeClr val="accent6"/>
            </a:solidFill>
          </a:ln>
        </p:spPr>
        <p:txBody>
          <a:bodyPr wrap="square">
            <a:spAutoFit/>
          </a:bodyPr>
          <a:lstStyle/>
          <a:p>
            <a:pPr algn="ctr"/>
            <a:r>
              <a:rPr lang="fr-FR" sz="1600" i="1" dirty="0">
                <a:solidFill>
                  <a:srgbClr val="002060"/>
                </a:solidFill>
              </a:rPr>
              <a:t>Noter ici des indicateurs pour l’unité, des questions à poser pour clarifier les positionnements, des suggestions issues du rapport qui pourraient être retenues</a:t>
            </a: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a:p>
            <a:pPr algn="ctr"/>
            <a:endParaRPr lang="fr-FR" i="1" dirty="0">
              <a:solidFill>
                <a:srgbClr val="002060"/>
              </a:solidFill>
            </a:endParaRPr>
          </a:p>
        </p:txBody>
      </p:sp>
      <p:pic>
        <p:nvPicPr>
          <p:cNvPr id="14" name="Graphique 13" descr="Graphique à barres avec tendance à la hausse avec un remplissage uni">
            <a:extLst>
              <a:ext uri="{FF2B5EF4-FFF2-40B4-BE49-F238E27FC236}">
                <a16:creationId xmlns:a16="http://schemas.microsoft.com/office/drawing/2014/main" id="{59BC4C84-66FC-035D-6F60-2D8067C9084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50079" y="4178199"/>
            <a:ext cx="574648" cy="574648"/>
          </a:xfrm>
          <a:prstGeom prst="rect">
            <a:avLst/>
          </a:prstGeom>
        </p:spPr>
      </p:pic>
      <p:pic>
        <p:nvPicPr>
          <p:cNvPr id="15" name="Graphique 14" descr="Questions avec un remplissage uni">
            <a:extLst>
              <a:ext uri="{FF2B5EF4-FFF2-40B4-BE49-F238E27FC236}">
                <a16:creationId xmlns:a16="http://schemas.microsoft.com/office/drawing/2014/main" id="{CEB18BB9-85BF-AD31-B63C-4AC74F7F2F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23940" y="4984457"/>
            <a:ext cx="592953" cy="592953"/>
          </a:xfrm>
          <a:prstGeom prst="rect">
            <a:avLst/>
          </a:prstGeom>
        </p:spPr>
      </p:pic>
      <p:sp>
        <p:nvSpPr>
          <p:cNvPr id="17" name="ZoneTexte 16">
            <a:extLst>
              <a:ext uri="{FF2B5EF4-FFF2-40B4-BE49-F238E27FC236}">
                <a16:creationId xmlns:a16="http://schemas.microsoft.com/office/drawing/2014/main" id="{548D2DFD-6B3F-A4F3-9B90-3B04EB36C429}"/>
              </a:ext>
            </a:extLst>
          </p:cNvPr>
          <p:cNvSpPr txBox="1"/>
          <p:nvPr/>
        </p:nvSpPr>
        <p:spPr>
          <a:xfrm>
            <a:off x="6368061" y="4209608"/>
            <a:ext cx="6101542" cy="369332"/>
          </a:xfrm>
          <a:prstGeom prst="rect">
            <a:avLst/>
          </a:prstGeom>
          <a:noFill/>
        </p:spPr>
        <p:txBody>
          <a:bodyPr wrap="square">
            <a:spAutoFit/>
          </a:bodyPr>
          <a:lstStyle/>
          <a:p>
            <a:r>
              <a:rPr lang="fr-FR" dirty="0"/>
              <a:t>Nombre de rencontres de la direction dans le service</a:t>
            </a:r>
          </a:p>
        </p:txBody>
      </p:sp>
      <p:sp>
        <p:nvSpPr>
          <p:cNvPr id="16" name="Titre 1">
            <a:extLst>
              <a:ext uri="{FF2B5EF4-FFF2-40B4-BE49-F238E27FC236}">
                <a16:creationId xmlns:a16="http://schemas.microsoft.com/office/drawing/2014/main" id="{4B985965-D21D-FCD8-8F72-4E21082399A0}"/>
              </a:ext>
            </a:extLst>
          </p:cNvPr>
          <p:cNvSpPr txBox="1">
            <a:spLocks/>
          </p:cNvSpPr>
          <p:nvPr/>
        </p:nvSpPr>
        <p:spPr>
          <a:xfrm>
            <a:off x="419887" y="151184"/>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t>Pour préparer la réunion (aide pour l’animateur, exemple sur une question) </a:t>
            </a:r>
          </a:p>
        </p:txBody>
      </p:sp>
      <p:sp>
        <p:nvSpPr>
          <p:cNvPr id="18" name="Rectangle 12" descr="Barre d’accentuation droite&#10;">
            <a:extLst>
              <a:ext uri="{FF2B5EF4-FFF2-40B4-BE49-F238E27FC236}">
                <a16:creationId xmlns:a16="http://schemas.microsoft.com/office/drawing/2014/main" id="{BFB9758F-5F72-3BB4-920E-5FC167A43443}"/>
              </a:ext>
              <a:ext uri="{C183D7F6-B498-43B3-948B-1728B52AA6E4}">
                <adec:decorative xmlns:adec="http://schemas.microsoft.com/office/drawing/2017/decorative" val="1"/>
              </a:ext>
            </a:extLst>
          </p:cNvPr>
          <p:cNvSpPr/>
          <p:nvPr/>
        </p:nvSpPr>
        <p:spPr>
          <a:xfrm>
            <a:off x="407887" y="525771"/>
            <a:ext cx="5320400" cy="1247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Tree>
    <p:extLst>
      <p:ext uri="{BB962C8B-B14F-4D97-AF65-F5344CB8AC3E}">
        <p14:creationId xmlns:p14="http://schemas.microsoft.com/office/powerpoint/2010/main" val="318883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24A5-1729-2C55-16F4-A41A666C5E28}"/>
            </a:ext>
          </a:extLst>
        </p:cNvPr>
        <p:cNvGrpSpPr/>
        <p:nvPr/>
      </p:nvGrpSpPr>
      <p:grpSpPr>
        <a:xfrm>
          <a:off x="0" y="0"/>
          <a:ext cx="0" cy="0"/>
          <a:chOff x="0" y="0"/>
          <a:chExt cx="0" cy="0"/>
        </a:xfrm>
      </p:grpSpPr>
      <p:pic>
        <p:nvPicPr>
          <p:cNvPr id="7" name="Image 6" descr="CONTEXT&#10;&#10;Le contenu généré par l’IA peut être incorrect.">
            <a:extLst>
              <a:ext uri="{FF2B5EF4-FFF2-40B4-BE49-F238E27FC236}">
                <a16:creationId xmlns:a16="http://schemas.microsoft.com/office/drawing/2014/main" id="{1370A0F3-E740-0242-A8B5-D4CF0E109AB2}"/>
              </a:ext>
            </a:extLst>
          </p:cNvPr>
          <p:cNvPicPr>
            <a:picLocks noChangeAspect="1"/>
          </p:cNvPicPr>
          <p:nvPr/>
        </p:nvPicPr>
        <p:blipFill>
          <a:blip r:embed="rId3"/>
          <a:stretch>
            <a:fillRect/>
          </a:stretch>
        </p:blipFill>
        <p:spPr>
          <a:xfrm>
            <a:off x="-2" y="-1"/>
            <a:ext cx="8936183" cy="6371352"/>
          </a:xfrm>
          <a:prstGeom prst="rect">
            <a:avLst/>
          </a:prstGeom>
        </p:spPr>
      </p:pic>
      <p:sp>
        <p:nvSpPr>
          <p:cNvPr id="20" name="Rectangle 19" descr="Bloc d’accentuation">
            <a:extLst>
              <a:ext uri="{FF2B5EF4-FFF2-40B4-BE49-F238E27FC236}">
                <a16:creationId xmlns:a16="http://schemas.microsoft.com/office/drawing/2014/main" id="{9B0AD2CA-FBCC-3B23-A895-E255325D468A}"/>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DDE99ADF-E87B-D702-EE55-AE9377027C73}"/>
              </a:ext>
            </a:extLst>
          </p:cNvPr>
          <p:cNvSpPr>
            <a:spLocks noGrp="1"/>
          </p:cNvSpPr>
          <p:nvPr>
            <p:ph type="title"/>
          </p:nvPr>
        </p:nvSpPr>
        <p:spPr>
          <a:xfrm>
            <a:off x="7647709" y="1869795"/>
            <a:ext cx="4112291" cy="1559205"/>
          </a:xfrm>
        </p:spPr>
        <p:txBody>
          <a:bodyPr rtlCol="0"/>
          <a:lstStyle/>
          <a:p>
            <a:pPr rtl="0"/>
            <a:r>
              <a:rPr lang="fr-FR" sz="6000" dirty="0"/>
              <a:t>Rappel du contexte</a:t>
            </a:r>
          </a:p>
        </p:txBody>
      </p:sp>
      <p:sp>
        <p:nvSpPr>
          <p:cNvPr id="3" name="Espace réservé du texte 2">
            <a:extLst>
              <a:ext uri="{FF2B5EF4-FFF2-40B4-BE49-F238E27FC236}">
                <a16:creationId xmlns:a16="http://schemas.microsoft.com/office/drawing/2014/main" id="{F749A0E9-D730-EB8A-8F0E-7567712DF33D}"/>
              </a:ext>
            </a:extLst>
          </p:cNvPr>
          <p:cNvSpPr>
            <a:spLocks noGrp="1"/>
          </p:cNvSpPr>
          <p:nvPr>
            <p:ph type="body" sz="quarter" idx="32"/>
          </p:nvPr>
        </p:nvSpPr>
        <p:spPr>
          <a:xfrm>
            <a:off x="7647709" y="3429000"/>
            <a:ext cx="4112290" cy="590155"/>
          </a:xfrm>
        </p:spPr>
        <p:txBody>
          <a:bodyPr rtlCol="0"/>
          <a:lstStyle/>
          <a:p>
            <a:pPr rtl="0"/>
            <a:r>
              <a:rPr lang="fr-FR" dirty="0"/>
              <a:t>Culture qualité et Sécurité des soins</a:t>
            </a:r>
          </a:p>
        </p:txBody>
      </p:sp>
      <p:sp>
        <p:nvSpPr>
          <p:cNvPr id="4" name="Espace réservé du contenu 3">
            <a:extLst>
              <a:ext uri="{FF2B5EF4-FFF2-40B4-BE49-F238E27FC236}">
                <a16:creationId xmlns:a16="http://schemas.microsoft.com/office/drawing/2014/main" id="{9BC0207C-7C17-F0A9-4B8A-62AE7F23D722}"/>
              </a:ext>
            </a:extLst>
          </p:cNvPr>
          <p:cNvSpPr>
            <a:spLocks noGrp="1"/>
          </p:cNvSpPr>
          <p:nvPr>
            <p:ph sz="half" idx="1"/>
          </p:nvPr>
        </p:nvSpPr>
        <p:spPr>
          <a:xfrm>
            <a:off x="9243752" y="4123114"/>
            <a:ext cx="2516247" cy="2068886"/>
          </a:xfrm>
        </p:spPr>
        <p:txBody>
          <a:bodyPr rtlCol="0"/>
          <a:lstStyle/>
          <a:p>
            <a:r>
              <a:rPr lang="fr-FR" sz="2400" dirty="0"/>
              <a:t>Définitions</a:t>
            </a:r>
          </a:p>
          <a:p>
            <a:r>
              <a:rPr lang="fr-FR" sz="2400" dirty="0"/>
              <a:t>Evolution des exigences de certifications</a:t>
            </a:r>
          </a:p>
          <a:p>
            <a:r>
              <a:rPr lang="fr-FR" sz="2400" dirty="0"/>
              <a:t>Outils existants</a:t>
            </a:r>
          </a:p>
          <a:p>
            <a:pPr marL="0" indent="0" rtl="0">
              <a:buNone/>
            </a:pPr>
            <a:endParaRPr lang="fr-FR" sz="2400" dirty="0"/>
          </a:p>
        </p:txBody>
      </p:sp>
      <p:sp>
        <p:nvSpPr>
          <p:cNvPr id="6" name="Espace réservé du numéro de diapositive 5">
            <a:extLst>
              <a:ext uri="{FF2B5EF4-FFF2-40B4-BE49-F238E27FC236}">
                <a16:creationId xmlns:a16="http://schemas.microsoft.com/office/drawing/2014/main" id="{5DF7C6DC-D3F2-035C-FBDE-36FF93E0667C}"/>
              </a:ext>
            </a:extLst>
          </p:cNvPr>
          <p:cNvSpPr>
            <a:spLocks noGrp="1"/>
          </p:cNvSpPr>
          <p:nvPr>
            <p:ph type="sldNum" sz="quarter" idx="33"/>
          </p:nvPr>
        </p:nvSpPr>
        <p:spPr/>
        <p:txBody>
          <a:bodyPr rtlCol="0"/>
          <a:lstStyle/>
          <a:p>
            <a:pPr rtl="0"/>
            <a:fld id="{19B51A1E-902D-48AF-9020-955120F399B6}" type="slidenum">
              <a:rPr lang="fr-FR" smtClean="0"/>
              <a:pPr rtl="0"/>
              <a:t>4</a:t>
            </a:fld>
            <a:endParaRPr lang="fr-FR"/>
          </a:p>
        </p:txBody>
      </p:sp>
    </p:spTree>
    <p:extLst>
      <p:ext uri="{BB962C8B-B14F-4D97-AF65-F5344CB8AC3E}">
        <p14:creationId xmlns:p14="http://schemas.microsoft.com/office/powerpoint/2010/main" val="631348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3622-1716-F6D1-6BAB-2C073AC031A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16060E7-FAB7-52FF-3CF8-41EE7D092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67" r="25040"/>
          <a:stretch>
            <a:fillRect/>
          </a:stretch>
        </p:blipFill>
        <p:spPr bwMode="auto">
          <a:xfrm>
            <a:off x="-1" y="0"/>
            <a:ext cx="6770451" cy="68033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descr="Bloc d’accentuation">
            <a:extLst>
              <a:ext uri="{FF2B5EF4-FFF2-40B4-BE49-F238E27FC236}">
                <a16:creationId xmlns:a16="http://schemas.microsoft.com/office/drawing/2014/main" id="{D57D76F6-E4C6-1EF6-5A80-3D90A6045C21}"/>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5B8E958-3B6E-0AE4-EA82-C3A9F0EE8178}"/>
              </a:ext>
            </a:extLst>
          </p:cNvPr>
          <p:cNvSpPr>
            <a:spLocks noGrp="1"/>
          </p:cNvSpPr>
          <p:nvPr>
            <p:ph type="title"/>
          </p:nvPr>
        </p:nvSpPr>
        <p:spPr>
          <a:xfrm>
            <a:off x="5118100" y="1869795"/>
            <a:ext cx="6986814" cy="1124345"/>
          </a:xfrm>
        </p:spPr>
        <p:txBody>
          <a:bodyPr rtlCol="0"/>
          <a:lstStyle/>
          <a:p>
            <a:pPr rtl="0"/>
            <a:r>
              <a:rPr lang="fr-FR" sz="6000" dirty="0"/>
              <a:t>Participer à la réunion</a:t>
            </a:r>
          </a:p>
        </p:txBody>
      </p:sp>
      <p:sp>
        <p:nvSpPr>
          <p:cNvPr id="3" name="Espace réservé du texte 2">
            <a:extLst>
              <a:ext uri="{FF2B5EF4-FFF2-40B4-BE49-F238E27FC236}">
                <a16:creationId xmlns:a16="http://schemas.microsoft.com/office/drawing/2014/main" id="{38764639-B53B-4572-BA20-F586D0FFB96E}"/>
              </a:ext>
            </a:extLst>
          </p:cNvPr>
          <p:cNvSpPr>
            <a:spLocks noGrp="1"/>
          </p:cNvSpPr>
          <p:nvPr>
            <p:ph type="body" sz="quarter" idx="32"/>
          </p:nvPr>
        </p:nvSpPr>
        <p:spPr>
          <a:xfrm>
            <a:off x="5118334" y="2994141"/>
            <a:ext cx="6986580" cy="590155"/>
          </a:xfrm>
        </p:spPr>
        <p:txBody>
          <a:bodyPr rtlCol="0"/>
          <a:lstStyle/>
          <a:p>
            <a:pPr rtl="0"/>
            <a:r>
              <a:rPr lang="fr-FR" dirty="0"/>
              <a:t>Pour chaque participant</a:t>
            </a:r>
          </a:p>
        </p:txBody>
      </p:sp>
      <p:sp>
        <p:nvSpPr>
          <p:cNvPr id="4" name="Espace réservé du contenu 3">
            <a:extLst>
              <a:ext uri="{FF2B5EF4-FFF2-40B4-BE49-F238E27FC236}">
                <a16:creationId xmlns:a16="http://schemas.microsoft.com/office/drawing/2014/main" id="{3425A766-2620-9609-0115-6927C60951EA}"/>
              </a:ext>
            </a:extLst>
          </p:cNvPr>
          <p:cNvSpPr>
            <a:spLocks noGrp="1"/>
          </p:cNvSpPr>
          <p:nvPr>
            <p:ph sz="half" idx="1"/>
          </p:nvPr>
        </p:nvSpPr>
        <p:spPr>
          <a:xfrm>
            <a:off x="7003914" y="3763648"/>
            <a:ext cx="5101000" cy="2428351"/>
          </a:xfrm>
        </p:spPr>
        <p:txBody>
          <a:bodyPr rtlCol="0"/>
          <a:lstStyle/>
          <a:p>
            <a:pPr marL="0" indent="0" rtl="0">
              <a:buNone/>
            </a:pPr>
            <a:r>
              <a:rPr lang="fr-FR" sz="2800" dirty="0"/>
              <a:t>Se présenter (fonction)</a:t>
            </a:r>
          </a:p>
          <a:p>
            <a:pPr marL="0" indent="0" rtl="0">
              <a:buNone/>
            </a:pPr>
            <a:r>
              <a:rPr lang="fr-FR" sz="2800" dirty="0"/>
              <a:t>Pour chaque question :</a:t>
            </a:r>
          </a:p>
          <a:p>
            <a:pPr rtl="0"/>
            <a:r>
              <a:rPr lang="fr-FR" dirty="0"/>
              <a:t>Prendre connaissance des cotations et justifier un positionnement en expliquant pourquoi</a:t>
            </a:r>
          </a:p>
          <a:p>
            <a:pPr rtl="0"/>
            <a:r>
              <a:rPr lang="fr-FR" dirty="0"/>
              <a:t>Prendre connaissance des améliorations suggérées et indiquer ce que l’on juge prioritaire</a:t>
            </a:r>
          </a:p>
          <a:p>
            <a:pPr rtl="0"/>
            <a:endParaRPr lang="fr-FR" dirty="0"/>
          </a:p>
        </p:txBody>
      </p:sp>
      <p:sp>
        <p:nvSpPr>
          <p:cNvPr id="6" name="Espace réservé du numéro de diapositive 5">
            <a:extLst>
              <a:ext uri="{FF2B5EF4-FFF2-40B4-BE49-F238E27FC236}">
                <a16:creationId xmlns:a16="http://schemas.microsoft.com/office/drawing/2014/main" id="{E0023B0A-09B7-B5E9-A254-1DA8E9909815}"/>
              </a:ext>
            </a:extLst>
          </p:cNvPr>
          <p:cNvSpPr>
            <a:spLocks noGrp="1"/>
          </p:cNvSpPr>
          <p:nvPr>
            <p:ph type="sldNum" sz="quarter" idx="33"/>
          </p:nvPr>
        </p:nvSpPr>
        <p:spPr/>
        <p:txBody>
          <a:bodyPr rtlCol="0"/>
          <a:lstStyle/>
          <a:p>
            <a:pPr rtl="0"/>
            <a:fld id="{19B51A1E-902D-48AF-9020-955120F399B6}" type="slidenum">
              <a:rPr lang="fr-FR" smtClean="0"/>
              <a:pPr rtl="0"/>
              <a:t>40</a:t>
            </a:fld>
            <a:endParaRPr lang="fr-FR"/>
          </a:p>
        </p:txBody>
      </p:sp>
    </p:spTree>
    <p:extLst>
      <p:ext uri="{BB962C8B-B14F-4D97-AF65-F5344CB8AC3E}">
        <p14:creationId xmlns:p14="http://schemas.microsoft.com/office/powerpoint/2010/main" val="3501831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C277-55D7-6DAF-DE37-8805FE17E3E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C9EC18-39B0-5DCC-6CEE-55C8353219E0}"/>
              </a:ext>
            </a:extLst>
          </p:cNvPr>
          <p:cNvSpPr>
            <a:spLocks noGrp="1"/>
          </p:cNvSpPr>
          <p:nvPr>
            <p:ph sz="half" idx="1"/>
          </p:nvPr>
        </p:nvSpPr>
        <p:spPr>
          <a:xfrm>
            <a:off x="374074" y="1404851"/>
            <a:ext cx="11629504" cy="4011613"/>
          </a:xfrm>
          <a:solidFill>
            <a:schemeClr val="bg2"/>
          </a:solidFill>
        </p:spPr>
        <p:txBody>
          <a:bodyPr/>
          <a:lstStyle/>
          <a:p>
            <a:pPr marL="457200" indent="-457200"/>
            <a:r>
              <a:rPr lang="fr-FR" sz="2400" dirty="0">
                <a:solidFill>
                  <a:schemeClr val="tx1"/>
                </a:solidFill>
              </a:rPr>
              <a:t>Se connecter en ligne sur le rapport du baromètre complété par les professionnels </a:t>
            </a:r>
          </a:p>
          <a:p>
            <a:pPr marL="733425" lvl="1" indent="-457200"/>
            <a:r>
              <a:rPr lang="fr-FR" sz="2200" dirty="0"/>
              <a:t>Présenter le résultat global obtenu (score du baromètre / graphique / nb participants)</a:t>
            </a:r>
          </a:p>
          <a:p>
            <a:pPr marL="733425" lvl="1" indent="-457200"/>
            <a:r>
              <a:rPr lang="fr-FR" sz="2200" dirty="0"/>
              <a:t>Présenter le résultat de chaque thématique </a:t>
            </a:r>
          </a:p>
          <a:p>
            <a:pPr marL="457200" indent="-457200"/>
            <a:r>
              <a:rPr lang="fr-FR" sz="2400" b="1" dirty="0">
                <a:solidFill>
                  <a:srgbClr val="0070C0"/>
                </a:solidFill>
              </a:rPr>
              <a:t>Pour chaque question, animer la discussion : </a:t>
            </a:r>
          </a:p>
          <a:p>
            <a:pPr marL="914400" lvl="1" indent="-457200"/>
            <a:r>
              <a:rPr lang="fr-FR" sz="2400" dirty="0"/>
              <a:t>Sur la répartition des cotations, consensus, désaccords…</a:t>
            </a:r>
          </a:p>
          <a:p>
            <a:pPr marL="914400" lvl="1" indent="-457200"/>
            <a:r>
              <a:rPr lang="fr-FR" sz="2400" dirty="0"/>
              <a:t>Synthèse des commentaires et des  suggestions faites, idées retenues</a:t>
            </a:r>
          </a:p>
          <a:p>
            <a:pPr marL="457200" indent="-457200"/>
            <a:r>
              <a:rPr lang="fr-FR" sz="2400" b="1" dirty="0">
                <a:solidFill>
                  <a:srgbClr val="0070C0"/>
                </a:solidFill>
              </a:rPr>
              <a:t>Faire un choix collectif en ligne d’une ou quelques actions prioritaires </a:t>
            </a:r>
            <a:r>
              <a:rPr lang="fr-FR" sz="2400" dirty="0"/>
              <a:t>que l’on retient pour l’unité de soins sur la thématique, notamment si le score est inférieur à 60%</a:t>
            </a:r>
          </a:p>
        </p:txBody>
      </p:sp>
      <p:sp>
        <p:nvSpPr>
          <p:cNvPr id="9" name="Espace réservé du numéro de diapositive 8">
            <a:extLst>
              <a:ext uri="{FF2B5EF4-FFF2-40B4-BE49-F238E27FC236}">
                <a16:creationId xmlns:a16="http://schemas.microsoft.com/office/drawing/2014/main" id="{FCBE04D2-088A-997B-5ABE-D74F46D98BE2}"/>
              </a:ext>
            </a:extLst>
          </p:cNvPr>
          <p:cNvSpPr>
            <a:spLocks noGrp="1"/>
          </p:cNvSpPr>
          <p:nvPr>
            <p:ph type="sldNum" sz="quarter" idx="33"/>
          </p:nvPr>
        </p:nvSpPr>
        <p:spPr/>
        <p:txBody>
          <a:bodyPr rtlCol="0"/>
          <a:lstStyle/>
          <a:p>
            <a:pPr rtl="0"/>
            <a:fld id="{19B51A1E-902D-48AF-9020-955120F399B6}" type="slidenum">
              <a:rPr lang="fr-FR" smtClean="0"/>
              <a:pPr rtl="0"/>
              <a:t>41</a:t>
            </a:fld>
            <a:endParaRPr lang="fr-FR" dirty="0"/>
          </a:p>
        </p:txBody>
      </p:sp>
    </p:spTree>
    <p:extLst>
      <p:ext uri="{BB962C8B-B14F-4D97-AF65-F5344CB8AC3E}">
        <p14:creationId xmlns:p14="http://schemas.microsoft.com/office/powerpoint/2010/main" val="63723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4834-394F-5CD2-2420-40E9112B6DA6}"/>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3D2C15AC-5AD6-B7D9-F84D-0C0C45858011}"/>
              </a:ext>
            </a:extLst>
          </p:cNvPr>
          <p:cNvPicPr>
            <a:picLocks noChangeAspect="1"/>
          </p:cNvPicPr>
          <p:nvPr/>
        </p:nvPicPr>
        <p:blipFill>
          <a:blip r:embed="rId3"/>
          <a:stretch>
            <a:fillRect/>
          </a:stretch>
        </p:blipFill>
        <p:spPr>
          <a:xfrm>
            <a:off x="3556000" y="8389"/>
            <a:ext cx="8636000" cy="6508032"/>
          </a:xfrm>
          <a:prstGeom prst="rect">
            <a:avLst/>
          </a:prstGeom>
        </p:spPr>
      </p:pic>
      <p:sp>
        <p:nvSpPr>
          <p:cNvPr id="3" name="Titre 2">
            <a:extLst>
              <a:ext uri="{FF2B5EF4-FFF2-40B4-BE49-F238E27FC236}">
                <a16:creationId xmlns:a16="http://schemas.microsoft.com/office/drawing/2014/main" id="{1E7C06F7-62C9-3D40-C334-DA967B3506A0}"/>
              </a:ext>
            </a:extLst>
          </p:cNvPr>
          <p:cNvSpPr>
            <a:spLocks noGrp="1"/>
          </p:cNvSpPr>
          <p:nvPr>
            <p:ph type="title"/>
          </p:nvPr>
        </p:nvSpPr>
        <p:spPr>
          <a:xfrm>
            <a:off x="-1699" y="2425700"/>
            <a:ext cx="3941932" cy="1688926"/>
          </a:xfrm>
        </p:spPr>
        <p:txBody>
          <a:bodyPr rtlCol="0"/>
          <a:lstStyle/>
          <a:p>
            <a:pPr rtl="0"/>
            <a:r>
              <a:rPr lang="fr-FR" sz="4400" dirty="0"/>
              <a:t>Le plan d’action du baromètre </a:t>
            </a:r>
          </a:p>
        </p:txBody>
      </p:sp>
      <p:sp>
        <p:nvSpPr>
          <p:cNvPr id="10" name="Espace réservé du texte 9">
            <a:extLst>
              <a:ext uri="{FF2B5EF4-FFF2-40B4-BE49-F238E27FC236}">
                <a16:creationId xmlns:a16="http://schemas.microsoft.com/office/drawing/2014/main" id="{AFBB9079-AD77-0F4E-A043-36D1A8BF9BFB}"/>
              </a:ext>
            </a:extLst>
          </p:cNvPr>
          <p:cNvSpPr>
            <a:spLocks noGrp="1"/>
          </p:cNvSpPr>
          <p:nvPr>
            <p:ph type="body" sz="quarter" idx="13"/>
          </p:nvPr>
        </p:nvSpPr>
        <p:spPr>
          <a:xfrm>
            <a:off x="1" y="4110760"/>
            <a:ext cx="3556000" cy="1100565"/>
          </a:xfrm>
        </p:spPr>
        <p:txBody>
          <a:bodyPr rtlCol="0"/>
          <a:lstStyle/>
          <a:p>
            <a:r>
              <a:rPr lang="fr-FR" dirty="0"/>
              <a:t>Elaboré en cours de réunion, il peut être exporté pour intégrer le PAQSS*</a:t>
            </a:r>
          </a:p>
          <a:p>
            <a:pPr rtl="0"/>
            <a:endParaRPr lang="fr-FR" dirty="0"/>
          </a:p>
        </p:txBody>
      </p:sp>
      <p:sp>
        <p:nvSpPr>
          <p:cNvPr id="5" name="Espace réservé du numéro de diapositive 4">
            <a:extLst>
              <a:ext uri="{FF2B5EF4-FFF2-40B4-BE49-F238E27FC236}">
                <a16:creationId xmlns:a16="http://schemas.microsoft.com/office/drawing/2014/main" id="{1D8B1EA6-86BD-D2AF-7EA3-721028A0F73A}"/>
              </a:ext>
            </a:extLst>
          </p:cNvPr>
          <p:cNvSpPr>
            <a:spLocks noGrp="1"/>
          </p:cNvSpPr>
          <p:nvPr>
            <p:ph type="sldNum" sz="quarter" idx="12"/>
          </p:nvPr>
        </p:nvSpPr>
        <p:spPr/>
        <p:txBody>
          <a:bodyPr rtlCol="0"/>
          <a:lstStyle/>
          <a:p>
            <a:pPr rtl="0"/>
            <a:fld id="{19B51A1E-902D-48AF-9020-955120F399B6}" type="slidenum">
              <a:rPr lang="fr-FR" smtClean="0"/>
              <a:pPr rtl="0"/>
              <a:t>42</a:t>
            </a:fld>
            <a:endParaRPr lang="fr-FR"/>
          </a:p>
        </p:txBody>
      </p:sp>
      <p:sp>
        <p:nvSpPr>
          <p:cNvPr id="4" name="Titre 1">
            <a:extLst>
              <a:ext uri="{FF2B5EF4-FFF2-40B4-BE49-F238E27FC236}">
                <a16:creationId xmlns:a16="http://schemas.microsoft.com/office/drawing/2014/main" id="{80F34BFC-8F47-4512-2699-08F9AD2E6E6F}"/>
              </a:ext>
            </a:extLst>
          </p:cNvPr>
          <p:cNvSpPr txBox="1">
            <a:spLocks/>
          </p:cNvSpPr>
          <p:nvPr/>
        </p:nvSpPr>
        <p:spPr>
          <a:xfrm>
            <a:off x="3676111" y="23905"/>
            <a:ext cx="4575658" cy="37691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Le plan d’action sera construit en  direct lors de la réunion en retenant collectivement des actions jugées prioritaires</a:t>
            </a:r>
            <a:r>
              <a:rPr lang="fr-FR" sz="2800" b="0" dirty="0">
                <a:solidFill>
                  <a:schemeClr val="tx1"/>
                </a:solidFill>
              </a:rPr>
              <a:t>. </a:t>
            </a:r>
          </a:p>
          <a:p>
            <a:r>
              <a:rPr lang="fr-FR" sz="2800" b="0" dirty="0">
                <a:solidFill>
                  <a:schemeClr val="tx1"/>
                </a:solidFill>
              </a:rPr>
              <a:t>A l’issue de la réunion, il pourra être complété avec les responsables, les délais pour être intégré dans le Programme d’Amélioration de la Qualité et Sécurité des Soins</a:t>
            </a:r>
          </a:p>
        </p:txBody>
      </p:sp>
      <p:sp>
        <p:nvSpPr>
          <p:cNvPr id="6" name="ZoneTexte 5">
            <a:extLst>
              <a:ext uri="{FF2B5EF4-FFF2-40B4-BE49-F238E27FC236}">
                <a16:creationId xmlns:a16="http://schemas.microsoft.com/office/drawing/2014/main" id="{0C644300-5149-E85C-A026-ED428FF33796}"/>
              </a:ext>
            </a:extLst>
          </p:cNvPr>
          <p:cNvSpPr txBox="1"/>
          <p:nvPr/>
        </p:nvSpPr>
        <p:spPr>
          <a:xfrm>
            <a:off x="1076327" y="6375153"/>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2906916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2928E-9045-7C31-B191-CC86B8F3F78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E2ADEB-8DAA-2A32-D859-4ECA7827A8DB}"/>
              </a:ext>
            </a:extLst>
          </p:cNvPr>
          <p:cNvSpPr>
            <a:spLocks noGrp="1"/>
          </p:cNvSpPr>
          <p:nvPr>
            <p:ph sz="half" idx="1"/>
          </p:nvPr>
        </p:nvSpPr>
        <p:spPr>
          <a:xfrm>
            <a:off x="397526" y="1076855"/>
            <a:ext cx="5237152" cy="1017952"/>
          </a:xfrm>
        </p:spPr>
        <p:txBody>
          <a:bodyPr/>
          <a:lstStyle/>
          <a:p>
            <a:pPr marL="0" indent="0">
              <a:buNone/>
            </a:pPr>
            <a:r>
              <a:rPr lang="fr-FR" sz="2400" b="1" dirty="0">
                <a:solidFill>
                  <a:schemeClr val="tx2"/>
                </a:solidFill>
                <a:sym typeface="Wingdings" panose="05000000000000000000" pitchFamily="2" charset="2"/>
              </a:rPr>
              <a:t></a:t>
            </a:r>
            <a:r>
              <a:rPr lang="fr-FR" sz="2400" b="1" dirty="0">
                <a:solidFill>
                  <a:srgbClr val="0070C0"/>
                </a:solidFill>
              </a:rPr>
              <a:t>Compléter en ligne le tableau « plan d’action » du rapport </a:t>
            </a:r>
            <a:r>
              <a:rPr lang="fr-FR" sz="2400" dirty="0"/>
              <a:t>pour saisir les actions retenues collectivement</a:t>
            </a:r>
          </a:p>
          <a:p>
            <a:pPr marL="0" indent="0">
              <a:buNone/>
            </a:pPr>
            <a:endParaRPr lang="fr-FR" sz="2400" dirty="0"/>
          </a:p>
        </p:txBody>
      </p:sp>
      <p:sp>
        <p:nvSpPr>
          <p:cNvPr id="9" name="Espace réservé du numéro de diapositive 8">
            <a:extLst>
              <a:ext uri="{FF2B5EF4-FFF2-40B4-BE49-F238E27FC236}">
                <a16:creationId xmlns:a16="http://schemas.microsoft.com/office/drawing/2014/main" id="{22B0D9EA-1344-1C81-E0D2-72D303161436}"/>
              </a:ext>
            </a:extLst>
          </p:cNvPr>
          <p:cNvSpPr>
            <a:spLocks noGrp="1"/>
          </p:cNvSpPr>
          <p:nvPr>
            <p:ph type="sldNum" sz="quarter" idx="33"/>
          </p:nvPr>
        </p:nvSpPr>
        <p:spPr/>
        <p:txBody>
          <a:bodyPr rtlCol="0"/>
          <a:lstStyle/>
          <a:p>
            <a:pPr rtl="0"/>
            <a:fld id="{19B51A1E-902D-48AF-9020-955120F399B6}" type="slidenum">
              <a:rPr lang="fr-FR" smtClean="0"/>
              <a:pPr rtl="0"/>
              <a:t>43</a:t>
            </a:fld>
            <a:endParaRPr lang="fr-FR" dirty="0"/>
          </a:p>
        </p:txBody>
      </p:sp>
      <p:sp>
        <p:nvSpPr>
          <p:cNvPr id="8" name="Titre 7">
            <a:extLst>
              <a:ext uri="{FF2B5EF4-FFF2-40B4-BE49-F238E27FC236}">
                <a16:creationId xmlns:a16="http://schemas.microsoft.com/office/drawing/2014/main" id="{9508A59B-F63B-2F0B-5779-5E51C0EC35AA}"/>
              </a:ext>
            </a:extLst>
          </p:cNvPr>
          <p:cNvSpPr>
            <a:spLocks noGrp="1"/>
          </p:cNvSpPr>
          <p:nvPr>
            <p:ph type="title"/>
          </p:nvPr>
        </p:nvSpPr>
        <p:spPr>
          <a:xfrm>
            <a:off x="395062" y="269611"/>
            <a:ext cx="11340000" cy="432000"/>
          </a:xfrm>
        </p:spPr>
        <p:txBody>
          <a:bodyPr/>
          <a:lstStyle/>
          <a:p>
            <a:r>
              <a:rPr lang="fr-FR" dirty="0"/>
              <a:t>Formaliser le plan d’action du baromètre en ligne</a:t>
            </a:r>
          </a:p>
        </p:txBody>
      </p:sp>
      <p:pic>
        <p:nvPicPr>
          <p:cNvPr id="4" name="Image 3" descr="The image displays a user interface with a form for entering a plan of action, including fields for retention, priority, and a date, with an option to add a line.&#10;&#10;Le contenu généré par l’IA peut être incorrect.">
            <a:extLst>
              <a:ext uri="{FF2B5EF4-FFF2-40B4-BE49-F238E27FC236}">
                <a16:creationId xmlns:a16="http://schemas.microsoft.com/office/drawing/2014/main" id="{6FC418C7-3072-85DE-C24C-72C694C782F7}"/>
              </a:ext>
            </a:extLst>
          </p:cNvPr>
          <p:cNvPicPr>
            <a:picLocks noChangeAspect="1"/>
          </p:cNvPicPr>
          <p:nvPr/>
        </p:nvPicPr>
        <p:blipFill>
          <a:blip r:embed="rId3"/>
          <a:stretch>
            <a:fillRect/>
          </a:stretch>
        </p:blipFill>
        <p:spPr>
          <a:xfrm>
            <a:off x="5760084" y="856669"/>
            <a:ext cx="5974978" cy="1331666"/>
          </a:xfrm>
          <a:prstGeom prst="rect">
            <a:avLst/>
          </a:prstGeom>
        </p:spPr>
      </p:pic>
      <p:pic>
        <p:nvPicPr>
          <p:cNvPr id="7" name="Image 6" descr="Plan d'action.&#10;&#10;Le contenu généré par l’IA peut être incorrect.">
            <a:extLst>
              <a:ext uri="{FF2B5EF4-FFF2-40B4-BE49-F238E27FC236}">
                <a16:creationId xmlns:a16="http://schemas.microsoft.com/office/drawing/2014/main" id="{2114D8EC-8C7E-7E4B-417A-9BF390686019}"/>
              </a:ext>
            </a:extLst>
          </p:cNvPr>
          <p:cNvPicPr>
            <a:picLocks noChangeAspect="1"/>
          </p:cNvPicPr>
          <p:nvPr/>
        </p:nvPicPr>
        <p:blipFill>
          <a:blip r:embed="rId4"/>
          <a:srcRect r="26204"/>
          <a:stretch>
            <a:fillRect/>
          </a:stretch>
        </p:blipFill>
        <p:spPr>
          <a:xfrm>
            <a:off x="6098557" y="2622648"/>
            <a:ext cx="5826209" cy="762276"/>
          </a:xfrm>
          <a:prstGeom prst="rect">
            <a:avLst/>
          </a:prstGeom>
        </p:spPr>
      </p:pic>
      <p:sp>
        <p:nvSpPr>
          <p:cNvPr id="10" name="Ellipse 9">
            <a:extLst>
              <a:ext uri="{FF2B5EF4-FFF2-40B4-BE49-F238E27FC236}">
                <a16:creationId xmlns:a16="http://schemas.microsoft.com/office/drawing/2014/main" id="{F3EB7D59-D131-9832-5BAE-490D4E02EB21}"/>
              </a:ext>
            </a:extLst>
          </p:cNvPr>
          <p:cNvSpPr/>
          <p:nvPr/>
        </p:nvSpPr>
        <p:spPr>
          <a:xfrm>
            <a:off x="10738223" y="2741360"/>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97BB993-AB91-3E3D-BF7C-E29ADD03D1BE}"/>
              </a:ext>
            </a:extLst>
          </p:cNvPr>
          <p:cNvSpPr txBox="1"/>
          <p:nvPr/>
        </p:nvSpPr>
        <p:spPr>
          <a:xfrm>
            <a:off x="282168" y="2558641"/>
            <a:ext cx="5996958" cy="830997"/>
          </a:xfrm>
          <a:prstGeom prst="rect">
            <a:avLst/>
          </a:prstGeom>
          <a:noFill/>
        </p:spPr>
        <p:txBody>
          <a:bodyPr wrap="square">
            <a:spAutoFit/>
          </a:bodyPr>
          <a:lstStyle/>
          <a:p>
            <a:r>
              <a:rPr lang="fr-FR" sz="2400" b="1" dirty="0">
                <a:solidFill>
                  <a:schemeClr val="tx2"/>
                </a:solidFill>
                <a:sym typeface="Wingdings" panose="05000000000000000000" pitchFamily="2" charset="2"/>
              </a:rPr>
              <a:t> </a:t>
            </a:r>
            <a:r>
              <a:rPr lang="fr-FR" sz="2400" dirty="0"/>
              <a:t>A la fin de la réunion, le </a:t>
            </a:r>
            <a:r>
              <a:rPr lang="fr-FR" sz="2400" b="1" dirty="0">
                <a:solidFill>
                  <a:srgbClr val="0070C0"/>
                </a:solidFill>
              </a:rPr>
              <a:t>plan d’action issu du baromètre peut-être imprimé ou exporté</a:t>
            </a:r>
          </a:p>
        </p:txBody>
      </p:sp>
      <p:sp>
        <p:nvSpPr>
          <p:cNvPr id="2" name="Titre 1">
            <a:extLst>
              <a:ext uri="{FF2B5EF4-FFF2-40B4-BE49-F238E27FC236}">
                <a16:creationId xmlns:a16="http://schemas.microsoft.com/office/drawing/2014/main" id="{512FBD39-0548-6AAA-297C-64E2CED947F1}"/>
              </a:ext>
            </a:extLst>
          </p:cNvPr>
          <p:cNvSpPr txBox="1">
            <a:spLocks/>
          </p:cNvSpPr>
          <p:nvPr/>
        </p:nvSpPr>
        <p:spPr>
          <a:xfrm>
            <a:off x="461563" y="5079833"/>
            <a:ext cx="10403171" cy="73115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endParaRPr lang="fr-FR" sz="2400" b="0" dirty="0">
              <a:latin typeface="+mn-lt"/>
            </a:endParaRPr>
          </a:p>
          <a:p>
            <a:r>
              <a:rPr lang="fr-FR" sz="2400" dirty="0">
                <a:solidFill>
                  <a:schemeClr val="tx2"/>
                </a:solidFill>
                <a:latin typeface="+mn-lt"/>
                <a:sym typeface="Wingdings" panose="05000000000000000000" pitchFamily="2" charset="2"/>
              </a:rPr>
              <a:t> </a:t>
            </a:r>
            <a:r>
              <a:rPr lang="fr-FR" sz="2400" b="0" dirty="0">
                <a:solidFill>
                  <a:schemeClr val="tx2"/>
                </a:solidFill>
                <a:latin typeface="+mn-lt"/>
                <a:sym typeface="Wingdings" panose="05000000000000000000" pitchFamily="2" charset="2"/>
              </a:rPr>
              <a:t>Il </a:t>
            </a:r>
            <a:r>
              <a:rPr lang="fr-FR" sz="2400" b="0" dirty="0">
                <a:latin typeface="+mn-lt"/>
              </a:rPr>
              <a:t>est éditable et exportable de manière à le </a:t>
            </a:r>
            <a:r>
              <a:rPr lang="fr-FR" sz="2400" dirty="0">
                <a:solidFill>
                  <a:srgbClr val="0070C0"/>
                </a:solidFill>
                <a:latin typeface="+mn-lt"/>
              </a:rPr>
              <a:t>compléter avec les responsables, les délais et l’intégrer dans le PAQSS* </a:t>
            </a:r>
            <a:endParaRPr lang="fr-FR" sz="2400" b="0" dirty="0">
              <a:latin typeface="+mn-lt"/>
            </a:endParaRPr>
          </a:p>
          <a:p>
            <a:endParaRPr lang="fr-FR" sz="2400" b="0" dirty="0">
              <a:latin typeface="+mn-lt"/>
            </a:endParaRPr>
          </a:p>
        </p:txBody>
      </p:sp>
      <p:sp>
        <p:nvSpPr>
          <p:cNvPr id="6" name="ZoneTexte 5">
            <a:extLst>
              <a:ext uri="{FF2B5EF4-FFF2-40B4-BE49-F238E27FC236}">
                <a16:creationId xmlns:a16="http://schemas.microsoft.com/office/drawing/2014/main" id="{9E85F6A2-3A8B-92B1-850E-D567E50AD552}"/>
              </a:ext>
            </a:extLst>
          </p:cNvPr>
          <p:cNvSpPr txBox="1"/>
          <p:nvPr/>
        </p:nvSpPr>
        <p:spPr>
          <a:xfrm>
            <a:off x="282168" y="3819237"/>
            <a:ext cx="11189396" cy="830997"/>
          </a:xfrm>
          <a:prstGeom prst="rect">
            <a:avLst/>
          </a:prstGeom>
          <a:noFill/>
        </p:spPr>
        <p:txBody>
          <a:bodyPr wrap="square">
            <a:spAutoFit/>
          </a:bodyPr>
          <a:lstStyle/>
          <a:p>
            <a:r>
              <a:rPr lang="fr-FR" sz="2400" b="1" dirty="0">
                <a:solidFill>
                  <a:schemeClr val="tx2"/>
                </a:solidFill>
                <a:sym typeface="Wingdings" panose="05000000000000000000" pitchFamily="2" charset="2"/>
              </a:rPr>
              <a:t> </a:t>
            </a:r>
            <a:r>
              <a:rPr lang="fr-FR" sz="2400" dirty="0"/>
              <a:t>Il est possible d’établir un </a:t>
            </a:r>
            <a:r>
              <a:rPr lang="fr-FR" sz="2400" b="1" dirty="0">
                <a:solidFill>
                  <a:srgbClr val="0070C0"/>
                </a:solidFill>
              </a:rPr>
              <a:t>rapport groupé </a:t>
            </a:r>
            <a:r>
              <a:rPr lang="fr-FR" sz="2400" dirty="0"/>
              <a:t>regroupant plusieurs unités pour disposer d’un </a:t>
            </a:r>
            <a:r>
              <a:rPr lang="fr-FR" sz="2400" b="1" dirty="0">
                <a:solidFill>
                  <a:srgbClr val="0070C0"/>
                </a:solidFill>
              </a:rPr>
              <a:t>plan d’action à l’échelle d’un pôle ou d’un établissement</a:t>
            </a:r>
          </a:p>
        </p:txBody>
      </p:sp>
      <p:sp>
        <p:nvSpPr>
          <p:cNvPr id="11" name="ZoneTexte 10">
            <a:extLst>
              <a:ext uri="{FF2B5EF4-FFF2-40B4-BE49-F238E27FC236}">
                <a16:creationId xmlns:a16="http://schemas.microsoft.com/office/drawing/2014/main" id="{A8D3E3C6-A243-4C3A-7A57-983B50ABF11D}"/>
              </a:ext>
            </a:extLst>
          </p:cNvPr>
          <p:cNvSpPr txBox="1"/>
          <p:nvPr/>
        </p:nvSpPr>
        <p:spPr>
          <a:xfrm>
            <a:off x="1613807" y="6371350"/>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2051363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AD64-AF6C-BA8D-B602-B26EA33747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839312-B8E0-16F9-EC3C-CB54C1C785DC}"/>
              </a:ext>
            </a:extLst>
          </p:cNvPr>
          <p:cNvSpPr>
            <a:spLocks noGrp="1"/>
          </p:cNvSpPr>
          <p:nvPr>
            <p:ph type="title"/>
          </p:nvPr>
        </p:nvSpPr>
        <p:spPr/>
        <p:txBody>
          <a:bodyPr rtlCol="0"/>
          <a:lstStyle/>
          <a:p>
            <a:r>
              <a:rPr lang="fr-FR" sz="2800" dirty="0"/>
              <a:t>Point d’attention</a:t>
            </a:r>
          </a:p>
        </p:txBody>
      </p:sp>
      <p:cxnSp>
        <p:nvCxnSpPr>
          <p:cNvPr id="11" name="Connecteur droit 10" descr="Séparateur de diapositive">
            <a:extLst>
              <a:ext uri="{FF2B5EF4-FFF2-40B4-BE49-F238E27FC236}">
                <a16:creationId xmlns:a16="http://schemas.microsoft.com/office/drawing/2014/main" id="{F89579D1-A974-9DE0-1E5E-11CBC6FDC57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Barre d’accentuation droite&#10;">
            <a:extLst>
              <a:ext uri="{FF2B5EF4-FFF2-40B4-BE49-F238E27FC236}">
                <a16:creationId xmlns:a16="http://schemas.microsoft.com/office/drawing/2014/main" id="{AE977B2D-AEA9-7353-9DB7-A8D8B4117355}"/>
              </a:ext>
              <a:ext uri="{C183D7F6-B498-43B3-948B-1728B52AA6E4}">
                <adec:decorative xmlns:adec="http://schemas.microsoft.com/office/drawing/2017/decorative" val="1"/>
              </a:ext>
            </a:extLst>
          </p:cNvPr>
          <p:cNvSpPr/>
          <p:nvPr/>
        </p:nvSpPr>
        <p:spPr>
          <a:xfrm>
            <a:off x="420000" y="806587"/>
            <a:ext cx="5320400" cy="1247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8" name="Espace réservé du numéro de diapositive 7">
            <a:extLst>
              <a:ext uri="{FF2B5EF4-FFF2-40B4-BE49-F238E27FC236}">
                <a16:creationId xmlns:a16="http://schemas.microsoft.com/office/drawing/2014/main" id="{6E6C925F-948E-AE7A-C09E-A5483765D879}"/>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44</a:t>
            </a:fld>
            <a:endParaRPr lang="fr-FR"/>
          </a:p>
        </p:txBody>
      </p:sp>
      <p:sp>
        <p:nvSpPr>
          <p:cNvPr id="6" name="ZoneTexte 5">
            <a:extLst>
              <a:ext uri="{FF2B5EF4-FFF2-40B4-BE49-F238E27FC236}">
                <a16:creationId xmlns:a16="http://schemas.microsoft.com/office/drawing/2014/main" id="{F3EF44EE-660D-94FA-CDC3-0C058056E295}"/>
              </a:ext>
            </a:extLst>
          </p:cNvPr>
          <p:cNvSpPr txBox="1"/>
          <p:nvPr/>
        </p:nvSpPr>
        <p:spPr>
          <a:xfrm>
            <a:off x="198066" y="1355572"/>
            <a:ext cx="11993934" cy="4524315"/>
          </a:xfrm>
          <a:prstGeom prst="rect">
            <a:avLst/>
          </a:prstGeom>
          <a:noFill/>
        </p:spPr>
        <p:txBody>
          <a:bodyPr wrap="square">
            <a:spAutoFit/>
          </a:bodyPr>
          <a:lstStyle/>
          <a:p>
            <a:r>
              <a:rPr lang="fr-FR" b="1" dirty="0">
                <a:solidFill>
                  <a:srgbClr val="0070C0"/>
                </a:solidFill>
              </a:rPr>
              <a:t>LE BAROMETRE NE PREND PAS EN COMPTE LES RISQUES SPECIFIQUES QUE DOIVENT MAITRISER LES PROFESSIONNELS EN FONCTION DE L’ACTIVITE DE L’UNITE DE SOINS. </a:t>
            </a:r>
            <a:r>
              <a:rPr lang="fr-FR" dirty="0">
                <a:solidFill>
                  <a:srgbClr val="0070C0"/>
                </a:solidFill>
              </a:rPr>
              <a:t>Ceci doit faire l’objet d’un travail en parallèle avec ce baromètre. </a:t>
            </a:r>
          </a:p>
          <a:p>
            <a:endParaRPr lang="fr-FR" dirty="0"/>
          </a:p>
          <a:p>
            <a:endParaRPr lang="fr-FR" dirty="0"/>
          </a:p>
          <a:p>
            <a:r>
              <a:rPr lang="fr-FR" dirty="0"/>
              <a:t>1) </a:t>
            </a:r>
            <a:r>
              <a:rPr lang="fr-FR" b="1" dirty="0"/>
              <a:t>Identification des risques applicables à l’unité (ex) </a:t>
            </a:r>
          </a:p>
          <a:p>
            <a:pPr marL="449263" indent="-182563"/>
            <a:r>
              <a:rPr lang="fr-FR" dirty="0"/>
              <a:t>-  Risque médicamenteux,</a:t>
            </a:r>
          </a:p>
          <a:p>
            <a:pPr marL="449263" indent="-182563"/>
            <a:r>
              <a:rPr lang="fr-FR" dirty="0"/>
              <a:t>-  Risque infectieux, </a:t>
            </a:r>
          </a:p>
          <a:p>
            <a:pPr marL="449263" indent="-182563"/>
            <a:r>
              <a:rPr lang="fr-FR" dirty="0"/>
              <a:t>-  Risque suicidaire,</a:t>
            </a:r>
          </a:p>
          <a:p>
            <a:pPr marL="449263" indent="-182563"/>
            <a:r>
              <a:rPr lang="fr-FR" dirty="0"/>
              <a:t>-  Risque transfusionnel, </a:t>
            </a:r>
          </a:p>
          <a:p>
            <a:pPr marL="449263" indent="-182563"/>
            <a:r>
              <a:rPr lang="fr-FR" dirty="0"/>
              <a:t>-  Risque nutritionnel</a:t>
            </a:r>
          </a:p>
          <a:p>
            <a:pPr marL="449263" indent="-182563"/>
            <a:r>
              <a:rPr lang="fr-FR" dirty="0"/>
              <a:t>-  Risque de chute </a:t>
            </a:r>
          </a:p>
          <a:p>
            <a:pPr marL="449263" indent="-182563"/>
            <a:r>
              <a:rPr lang="fr-FR" dirty="0"/>
              <a:t>-  Risque de fausse route,</a:t>
            </a:r>
          </a:p>
          <a:p>
            <a:pPr marL="449263" indent="-182563"/>
            <a:r>
              <a:rPr lang="fr-FR" dirty="0"/>
              <a:t>-  Risque obstétrical (HPP, …)</a:t>
            </a:r>
          </a:p>
          <a:p>
            <a:pPr marL="449263" indent="-182563"/>
            <a:r>
              <a:rPr lang="fr-FR" dirty="0"/>
              <a:t>-  Risque chirurgical (erreur côté opéré, …)</a:t>
            </a:r>
          </a:p>
          <a:p>
            <a:pPr marL="449263" indent="-182563"/>
            <a:r>
              <a:rPr lang="fr-FR" dirty="0"/>
              <a:t>-  Risque d’erreur de diagnostic, </a:t>
            </a:r>
          </a:p>
          <a:p>
            <a:pPr marL="449263" indent="-182563"/>
            <a:r>
              <a:rPr lang="fr-FR" dirty="0"/>
              <a:t>-  …</a:t>
            </a:r>
          </a:p>
        </p:txBody>
      </p:sp>
      <p:sp>
        <p:nvSpPr>
          <p:cNvPr id="9" name="ZoneTexte 8">
            <a:extLst>
              <a:ext uri="{FF2B5EF4-FFF2-40B4-BE49-F238E27FC236}">
                <a16:creationId xmlns:a16="http://schemas.microsoft.com/office/drawing/2014/main" id="{E8426834-86B8-D0BC-4789-74A881B4EE45}"/>
              </a:ext>
            </a:extLst>
          </p:cNvPr>
          <p:cNvSpPr txBox="1"/>
          <p:nvPr/>
        </p:nvSpPr>
        <p:spPr>
          <a:xfrm>
            <a:off x="5536734" y="2464804"/>
            <a:ext cx="6457193" cy="3139321"/>
          </a:xfrm>
          <a:prstGeom prst="rect">
            <a:avLst/>
          </a:prstGeom>
          <a:noFill/>
        </p:spPr>
        <p:txBody>
          <a:bodyPr wrap="square">
            <a:spAutoFit/>
          </a:bodyPr>
          <a:lstStyle/>
          <a:p>
            <a:r>
              <a:rPr lang="fr-FR" b="1" dirty="0"/>
              <a:t>2) Evaluation du niveau de maîtrise de ces risques pour l’unité en relations avec les référents ou les commissions spécifiques</a:t>
            </a:r>
          </a:p>
          <a:p>
            <a:endParaRPr lang="fr-FR" dirty="0"/>
          </a:p>
          <a:p>
            <a:r>
              <a:rPr lang="fr-FR" dirty="0"/>
              <a:t>On s’attend à trouver pour chaque type de risque :</a:t>
            </a:r>
          </a:p>
          <a:p>
            <a:pPr marL="531813" indent="-349250"/>
            <a:r>
              <a:rPr lang="fr-FR" dirty="0"/>
              <a:t>-     Organisation : Référent ou Responsable / Commission</a:t>
            </a:r>
          </a:p>
          <a:p>
            <a:pPr marL="531813" indent="-349250"/>
            <a:r>
              <a:rPr lang="fr-FR" dirty="0"/>
              <a:t>-     Formalisation dans procédures ou protocoles, à disposition et connu</a:t>
            </a:r>
          </a:p>
          <a:p>
            <a:pPr marL="531813" indent="-349250"/>
            <a:r>
              <a:rPr lang="fr-FR" dirty="0"/>
              <a:t>-     Sensibilisation et Formation des professionnels</a:t>
            </a:r>
          </a:p>
          <a:p>
            <a:pPr marL="531813" indent="-349250"/>
            <a:r>
              <a:rPr lang="fr-FR" dirty="0"/>
              <a:t>-     Déclaration et analyse des EI en lien avec le risque</a:t>
            </a:r>
          </a:p>
          <a:p>
            <a:pPr marL="531813" indent="-349250"/>
            <a:r>
              <a:rPr lang="fr-FR" dirty="0"/>
              <a:t>-     Indicateurs / évaluations de pratiques </a:t>
            </a:r>
          </a:p>
          <a:p>
            <a:pPr marL="531813" indent="-349250"/>
            <a:r>
              <a:rPr lang="fr-FR" dirty="0"/>
              <a:t>-     Plan d’action d’amélioration le cas échéant</a:t>
            </a:r>
          </a:p>
        </p:txBody>
      </p:sp>
    </p:spTree>
    <p:extLst>
      <p:ext uri="{BB962C8B-B14F-4D97-AF65-F5344CB8AC3E}">
        <p14:creationId xmlns:p14="http://schemas.microsoft.com/office/powerpoint/2010/main" val="861669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6C38D7A9-9299-4108-BB08-026F4B9CAE7B}"/>
              </a:ext>
            </a:extLst>
          </p:cNvPr>
          <p:cNvSpPr>
            <a:spLocks noGrp="1"/>
          </p:cNvSpPr>
          <p:nvPr>
            <p:ph type="ctrTitle"/>
          </p:nvPr>
        </p:nvSpPr>
        <p:spPr/>
        <p:txBody>
          <a:bodyPr tIns="108000" rtlCol="0"/>
          <a:lstStyle/>
          <a:p>
            <a:r>
              <a:rPr lang="fr-FR" dirty="0"/>
              <a:t>Bravo pour votre engagement !</a:t>
            </a:r>
            <a:endParaRPr lang="fr-FR" sz="4000" dirty="0"/>
          </a:p>
        </p:txBody>
      </p:sp>
      <p:sp>
        <p:nvSpPr>
          <p:cNvPr id="4" name="Espace réservé du texte 3">
            <a:extLst>
              <a:ext uri="{FF2B5EF4-FFF2-40B4-BE49-F238E27FC236}">
                <a16:creationId xmlns:a16="http://schemas.microsoft.com/office/drawing/2014/main" id="{60828E04-9C2A-4859-8050-C2DF67A249CB}"/>
              </a:ext>
            </a:extLst>
          </p:cNvPr>
          <p:cNvSpPr>
            <a:spLocks noGrp="1"/>
          </p:cNvSpPr>
          <p:nvPr>
            <p:ph type="body" sz="quarter" idx="15"/>
          </p:nvPr>
        </p:nvSpPr>
        <p:spPr>
          <a:xfrm>
            <a:off x="8458200" y="3957704"/>
            <a:ext cx="2910342" cy="860196"/>
          </a:xfrm>
        </p:spPr>
        <p:txBody>
          <a:bodyPr rtlCol="0"/>
          <a:lstStyle/>
          <a:p>
            <a:pPr rtl="0">
              <a:lnSpc>
                <a:spcPct val="100000"/>
              </a:lnSpc>
              <a:spcBef>
                <a:spcPts val="0"/>
              </a:spcBef>
            </a:pPr>
            <a:r>
              <a:rPr lang="fr-FR" dirty="0">
                <a:highlight>
                  <a:srgbClr val="00FFFF"/>
                </a:highlight>
              </a:rPr>
              <a:t>Contacts ES</a:t>
            </a:r>
          </a:p>
        </p:txBody>
      </p:sp>
      <p:pic>
        <p:nvPicPr>
          <p:cNvPr id="8" name="Graphisme 7" descr="Utilisateur" title="Icône - Nom du présentateur">
            <a:extLst>
              <a:ext uri="{FF2B5EF4-FFF2-40B4-BE49-F238E27FC236}">
                <a16:creationId xmlns:a16="http://schemas.microsoft.com/office/drawing/2014/main" id="{111541C4-DB03-4E53-994D-499C7D73C4D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85495" y="4296215"/>
            <a:ext cx="218900" cy="218900"/>
          </a:xfrm>
          <a:prstGeom prst="rect">
            <a:avLst/>
          </a:prstGeom>
        </p:spPr>
      </p:pic>
      <p:sp>
        <p:nvSpPr>
          <p:cNvPr id="6" name="Espace réservé du texte 5">
            <a:extLst>
              <a:ext uri="{FF2B5EF4-FFF2-40B4-BE49-F238E27FC236}">
                <a16:creationId xmlns:a16="http://schemas.microsoft.com/office/drawing/2014/main" id="{50A3BCC3-A277-4C0B-9EBA-EB53990D8EBD}"/>
              </a:ext>
            </a:extLst>
          </p:cNvPr>
          <p:cNvSpPr>
            <a:spLocks noGrp="1"/>
          </p:cNvSpPr>
          <p:nvPr>
            <p:ph type="body" sz="quarter" idx="17"/>
          </p:nvPr>
        </p:nvSpPr>
        <p:spPr>
          <a:xfrm>
            <a:off x="8458200" y="4884339"/>
            <a:ext cx="2910342" cy="316800"/>
          </a:xfrm>
        </p:spPr>
        <p:txBody>
          <a:bodyPr rtlCol="0"/>
          <a:lstStyle/>
          <a:p>
            <a:pPr rtl="0"/>
            <a:r>
              <a:rPr lang="fr-FR" dirty="0">
                <a:highlight>
                  <a:srgbClr val="00FFFF"/>
                </a:highlight>
              </a:rPr>
              <a:t>mail</a:t>
            </a:r>
          </a:p>
        </p:txBody>
      </p:sp>
      <p:pic>
        <p:nvPicPr>
          <p:cNvPr id="9" name="Graphisme 8" descr="Enveloppe" title="Icône - Adresse e-mail du présentateur">
            <a:extLst>
              <a:ext uri="{FF2B5EF4-FFF2-40B4-BE49-F238E27FC236}">
                <a16:creationId xmlns:a16="http://schemas.microsoft.com/office/drawing/2014/main" id="{773C1382-ACE1-460F-A1B6-AB761A7D2E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947391"/>
            <a:ext cx="218900" cy="218900"/>
          </a:xfrm>
          <a:prstGeom prst="rect">
            <a:avLst/>
          </a:prstGeom>
        </p:spPr>
      </p:pic>
      <p:sp>
        <p:nvSpPr>
          <p:cNvPr id="16" name="Espace réservé du texte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200" y="5267578"/>
            <a:ext cx="2910342" cy="316800"/>
          </a:xfrm>
        </p:spPr>
        <p:txBody>
          <a:bodyPr rtlCol="0"/>
          <a:lstStyle/>
          <a:p>
            <a:pPr rtl="0"/>
            <a:r>
              <a:rPr lang="fr-FR" dirty="0">
                <a:highlight>
                  <a:srgbClr val="00FFFF"/>
                </a:highlight>
              </a:rPr>
              <a:t>Tel</a:t>
            </a:r>
          </a:p>
        </p:txBody>
      </p:sp>
      <p:sp>
        <p:nvSpPr>
          <p:cNvPr id="12" name="Espace réservé du numéro de diapositive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fr-FR" smtClean="0"/>
              <a:pPr rtl="0"/>
              <a:t>45</a:t>
            </a:fld>
            <a:endParaRPr lang="fr-FR"/>
          </a:p>
        </p:txBody>
      </p:sp>
      <p:sp>
        <p:nvSpPr>
          <p:cNvPr id="3" name="ZoneTexte 11">
            <a:extLst>
              <a:ext uri="{FF2B5EF4-FFF2-40B4-BE49-F238E27FC236}">
                <a16:creationId xmlns:a16="http://schemas.microsoft.com/office/drawing/2014/main" id="{B061C152-89D7-3FC3-FF84-2147DC5E7644}"/>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pic>
        <p:nvPicPr>
          <p:cNvPr id="10" name="Image 9" descr="STARAQS&#10;&#10;Le contenu généré par l’IA peut être incorrect.">
            <a:extLst>
              <a:ext uri="{FF2B5EF4-FFF2-40B4-BE49-F238E27FC236}">
                <a16:creationId xmlns:a16="http://schemas.microsoft.com/office/drawing/2014/main" id="{9101577A-E5BA-FAFF-1D7A-B305F732C60A}"/>
              </a:ext>
            </a:extLst>
          </p:cNvPr>
          <p:cNvPicPr>
            <a:picLocks noChangeAspect="1"/>
          </p:cNvPicPr>
          <p:nvPr/>
        </p:nvPicPr>
        <p:blipFill>
          <a:blip r:embed="rId5"/>
          <a:stretch>
            <a:fillRect/>
          </a:stretch>
        </p:blipFill>
        <p:spPr>
          <a:xfrm>
            <a:off x="3869374" y="3193274"/>
            <a:ext cx="3357631" cy="2946394"/>
          </a:xfrm>
          <a:prstGeom prst="rect">
            <a:avLst/>
          </a:prstGeom>
        </p:spPr>
      </p:pic>
      <p:sp>
        <p:nvSpPr>
          <p:cNvPr id="13" name="Titre 3">
            <a:extLst>
              <a:ext uri="{FF2B5EF4-FFF2-40B4-BE49-F238E27FC236}">
                <a16:creationId xmlns:a16="http://schemas.microsoft.com/office/drawing/2014/main" id="{544F73FF-D521-F1A9-886F-0041B6BFED23}"/>
              </a:ext>
            </a:extLst>
          </p:cNvPr>
          <p:cNvSpPr txBox="1">
            <a:spLocks/>
          </p:cNvSpPr>
          <p:nvPr/>
        </p:nvSpPr>
        <p:spPr>
          <a:xfrm>
            <a:off x="85203" y="1389012"/>
            <a:ext cx="2635135" cy="590466"/>
          </a:xfrm>
          <a:prstGeom prst="rect">
            <a:avLst/>
          </a:prstGeom>
          <a:solidFill>
            <a:schemeClr val="bg1"/>
          </a:solidFill>
        </p:spPr>
        <p:txBody>
          <a:bodyPr vert="horz" lIns="108000" tIns="108000" rIns="252000" bIns="180000" rtlCol="0" anchor="t">
            <a:noAutofit/>
          </a:bodyPr>
          <a:lstStyle>
            <a:lvl1pPr algn="r" defTabSz="914400" rtl="0" eaLnBrk="1" latinLnBrk="0" hangingPunct="1">
              <a:lnSpc>
                <a:spcPct val="70000"/>
              </a:lnSpc>
              <a:spcBef>
                <a:spcPct val="0"/>
              </a:spcBef>
              <a:buNone/>
              <a:defRPr lang="en-ZA" sz="4000" b="1" kern="1200" spc="-300" dirty="0">
                <a:solidFill>
                  <a:schemeClr val="tx1">
                    <a:lumMod val="75000"/>
                    <a:lumOff val="25000"/>
                  </a:schemeClr>
                </a:solidFill>
                <a:latin typeface="+mj-lt"/>
                <a:ea typeface="+mj-ea"/>
                <a:cs typeface="+mj-cs"/>
              </a:defRPr>
            </a:lvl1pPr>
          </a:lstStyle>
          <a:p>
            <a:r>
              <a:rPr lang="fr-FR" dirty="0"/>
              <a:t>YAPLUKA !</a:t>
            </a:r>
          </a:p>
        </p:txBody>
      </p:sp>
      <p:sp>
        <p:nvSpPr>
          <p:cNvPr id="2" name="ZoneTexte 1">
            <a:extLst>
              <a:ext uri="{FF2B5EF4-FFF2-40B4-BE49-F238E27FC236}">
                <a16:creationId xmlns:a16="http://schemas.microsoft.com/office/drawing/2014/main" id="{10008158-BD13-B0EF-8B4B-18F638794401}"/>
              </a:ext>
            </a:extLst>
          </p:cNvPr>
          <p:cNvSpPr txBox="1"/>
          <p:nvPr/>
        </p:nvSpPr>
        <p:spPr>
          <a:xfrm>
            <a:off x="2913410" y="182469"/>
            <a:ext cx="8924902" cy="2009061"/>
          </a:xfrm>
          <a:prstGeom prst="roundRect">
            <a:avLst/>
          </a:prstGeom>
          <a:solidFill>
            <a:srgbClr val="DCEDF0"/>
          </a:solidFill>
        </p:spPr>
        <p:txBody>
          <a:bodyPr wrap="square">
            <a:spAutoFit/>
          </a:bodyPr>
          <a:lstStyle/>
          <a:p>
            <a:pPr marL="285750" indent="-285750">
              <a:buFont typeface="Arial" panose="020B0604020202020204" pitchFamily="34" charset="0"/>
              <a:buChar char="•"/>
            </a:pPr>
            <a:r>
              <a:rPr lang="fr-FR" sz="1600" b="1" dirty="0">
                <a:solidFill>
                  <a:srgbClr val="0070C0"/>
                </a:solidFill>
              </a:rPr>
              <a:t>Décision institutionnelle de la participation de </a:t>
            </a:r>
            <a:r>
              <a:rPr lang="fr-FR" sz="1600" b="1" dirty="0">
                <a:solidFill>
                  <a:srgbClr val="0070C0"/>
                </a:solidFill>
                <a:highlight>
                  <a:srgbClr val="00FFFF"/>
                </a:highlight>
              </a:rPr>
              <a:t>notre unité de soins</a:t>
            </a:r>
            <a:r>
              <a:rPr lang="fr-FR" sz="1600" b="1" dirty="0">
                <a:solidFill>
                  <a:srgbClr val="0070C0"/>
                </a:solidFill>
              </a:rPr>
              <a:t> au baromètre </a:t>
            </a:r>
          </a:p>
          <a:p>
            <a:pPr marL="285750" indent="-285750">
              <a:buFont typeface="Arial" panose="020B0604020202020204" pitchFamily="34" charset="0"/>
              <a:buChar char="•"/>
            </a:pPr>
            <a:r>
              <a:rPr lang="fr-FR" sz="1600" b="1" dirty="0">
                <a:solidFill>
                  <a:srgbClr val="0070C0"/>
                </a:solidFill>
              </a:rPr>
              <a:t>Des dates définies : </a:t>
            </a:r>
            <a:r>
              <a:rPr lang="fr-FR" sz="1600" b="1" dirty="0">
                <a:solidFill>
                  <a:srgbClr val="0070C0"/>
                </a:solidFill>
                <a:highlight>
                  <a:srgbClr val="00FFFF"/>
                </a:highlight>
              </a:rPr>
              <a:t>du XXX au XXXX</a:t>
            </a:r>
          </a:p>
          <a:p>
            <a:pPr marL="285750" indent="-285750">
              <a:buFont typeface="Arial" panose="020B0604020202020204" pitchFamily="34" charset="0"/>
              <a:buChar char="•"/>
            </a:pPr>
            <a:r>
              <a:rPr lang="fr-FR" sz="1600" b="1" dirty="0">
                <a:solidFill>
                  <a:srgbClr val="0070C0"/>
                </a:solidFill>
              </a:rPr>
              <a:t>1 animateur désigné : </a:t>
            </a:r>
            <a:r>
              <a:rPr lang="fr-FR" sz="1600" b="1" dirty="0">
                <a:solidFill>
                  <a:srgbClr val="0070C0"/>
                </a:solidFill>
                <a:highlight>
                  <a:srgbClr val="00FFFF"/>
                </a:highlight>
              </a:rPr>
              <a:t>XXXX</a:t>
            </a:r>
          </a:p>
          <a:p>
            <a:pPr marL="285750" indent="-285750">
              <a:buFont typeface="Arial" panose="020B0604020202020204" pitchFamily="34" charset="0"/>
              <a:buChar char="•"/>
            </a:pPr>
            <a:r>
              <a:rPr lang="fr-FR" sz="1600" b="1" dirty="0">
                <a:solidFill>
                  <a:srgbClr val="0070C0"/>
                </a:solidFill>
              </a:rPr>
              <a:t>1 questionnaire à remplir en ligne par les professionnels</a:t>
            </a:r>
          </a:p>
          <a:p>
            <a:pPr marL="285750" indent="-285750">
              <a:buFont typeface="Arial" panose="020B0604020202020204" pitchFamily="34" charset="0"/>
              <a:buChar char="•"/>
            </a:pPr>
            <a:r>
              <a:rPr lang="fr-FR" sz="1600" b="1" dirty="0">
                <a:solidFill>
                  <a:srgbClr val="0070C0"/>
                </a:solidFill>
              </a:rPr>
              <a:t>1 rapport automatique en ligne à la fin de la saisie</a:t>
            </a:r>
          </a:p>
          <a:p>
            <a:pPr marL="285750" indent="-285750">
              <a:buFont typeface="Arial" panose="020B0604020202020204" pitchFamily="34" charset="0"/>
              <a:buChar char="•"/>
            </a:pPr>
            <a:r>
              <a:rPr lang="fr-FR" sz="1600" b="1" dirty="0">
                <a:solidFill>
                  <a:srgbClr val="0070C0"/>
                </a:solidFill>
              </a:rPr>
              <a:t>1 réunion </a:t>
            </a:r>
            <a:r>
              <a:rPr lang="fr-FR" sz="1600" b="1" dirty="0">
                <a:solidFill>
                  <a:srgbClr val="0070C0"/>
                </a:solidFill>
                <a:highlight>
                  <a:srgbClr val="00FFFF"/>
                </a:highlight>
              </a:rPr>
              <a:t>le XXX </a:t>
            </a:r>
            <a:r>
              <a:rPr lang="fr-FR" sz="1600" b="1" dirty="0">
                <a:solidFill>
                  <a:srgbClr val="0070C0"/>
                </a:solidFill>
              </a:rPr>
              <a:t>(max 2h) pour analyser les résultats et définir collectivement les actions</a:t>
            </a:r>
          </a:p>
          <a:p>
            <a:pPr marL="285750" indent="-285750">
              <a:buFont typeface="Arial" panose="020B0604020202020204" pitchFamily="34" charset="0"/>
              <a:buChar char="•"/>
            </a:pPr>
            <a:r>
              <a:rPr lang="fr-FR" sz="1600" b="1" dirty="0">
                <a:solidFill>
                  <a:srgbClr val="0070C0"/>
                </a:solidFill>
              </a:rPr>
              <a:t>1 plan d’action à l’issue, à intégrer au PAQSS</a:t>
            </a:r>
            <a:endParaRPr lang="fr-FR" sz="1600" b="1" dirty="0"/>
          </a:p>
        </p:txBody>
      </p:sp>
      <p:pic>
        <p:nvPicPr>
          <p:cNvPr id="5" name="Graphisme 9" descr="Smartphone" title="Icône - Numéro de téléphone du présentateur">
            <a:extLst>
              <a:ext uri="{FF2B5EF4-FFF2-40B4-BE49-F238E27FC236}">
                <a16:creationId xmlns:a16="http://schemas.microsoft.com/office/drawing/2014/main" id="{0D773DEF-A18A-2495-ACA3-A69A5F90B21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5352101"/>
            <a:ext cx="218900" cy="218900"/>
          </a:xfrm>
          <a:prstGeom prst="rect">
            <a:avLst/>
          </a:prstGeom>
        </p:spPr>
      </p:pic>
      <p:sp>
        <p:nvSpPr>
          <p:cNvPr id="11" name="ZoneTexte 10">
            <a:extLst>
              <a:ext uri="{FF2B5EF4-FFF2-40B4-BE49-F238E27FC236}">
                <a16:creationId xmlns:a16="http://schemas.microsoft.com/office/drawing/2014/main" id="{E1D868E4-A75C-9534-F54A-55D38D94BE86}"/>
              </a:ext>
            </a:extLst>
          </p:cNvPr>
          <p:cNvSpPr txBox="1"/>
          <p:nvPr/>
        </p:nvSpPr>
        <p:spPr>
          <a:xfrm>
            <a:off x="575656" y="3812038"/>
            <a:ext cx="2774373" cy="1477328"/>
          </a:xfrm>
          <a:prstGeom prst="rect">
            <a:avLst/>
          </a:prstGeom>
          <a:solidFill>
            <a:schemeClr val="accent1">
              <a:lumMod val="20000"/>
              <a:lumOff val="80000"/>
            </a:schemeClr>
          </a:solidFill>
        </p:spPr>
        <p:txBody>
          <a:bodyPr wrap="square">
            <a:spAutoFit/>
          </a:bodyPr>
          <a:lstStyle/>
          <a:p>
            <a:pPr rtl="0"/>
            <a:endParaRPr lang="fr-FR" dirty="0"/>
          </a:p>
          <a:p>
            <a:pPr rtl="0"/>
            <a:r>
              <a:rPr lang="fr-FR" b="1" dirty="0"/>
              <a:t>Pour toute question sur l’outil et son déploiement</a:t>
            </a:r>
          </a:p>
          <a:p>
            <a:pPr rtl="0"/>
            <a:endParaRPr lang="fr-FR" b="1" dirty="0"/>
          </a:p>
          <a:p>
            <a:pPr rtl="0"/>
            <a:r>
              <a:rPr lang="fr-FR" dirty="0"/>
              <a:t>contact@staraqs.com</a:t>
            </a:r>
          </a:p>
        </p:txBody>
      </p:sp>
    </p:spTree>
    <p:extLst>
      <p:ext uri="{BB962C8B-B14F-4D97-AF65-F5344CB8AC3E}">
        <p14:creationId xmlns:p14="http://schemas.microsoft.com/office/powerpoint/2010/main" val="353338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355C61F-C8F1-4977-8E1F-F16C0D9EA88C}"/>
              </a:ext>
            </a:extLst>
          </p:cNvPr>
          <p:cNvSpPr>
            <a:spLocks noGrp="1"/>
          </p:cNvSpPr>
          <p:nvPr>
            <p:ph sz="half" idx="1"/>
          </p:nvPr>
        </p:nvSpPr>
        <p:spPr>
          <a:xfrm>
            <a:off x="367838" y="183338"/>
            <a:ext cx="6631478" cy="6068290"/>
          </a:xfrm>
        </p:spPr>
        <p:txBody>
          <a:bodyPr rtlCol="0"/>
          <a:lstStyle/>
          <a:p>
            <a:pPr marL="0" indent="0" algn="just">
              <a:lnSpc>
                <a:spcPct val="115000"/>
              </a:lnSpc>
              <a:buNone/>
            </a:pPr>
            <a:r>
              <a:rPr lang="fr-FR" sz="2500" b="1" kern="0" dirty="0">
                <a:effectLst/>
                <a:ea typeface="Times New Roman" panose="02020603050405020304" pitchFamily="18" charset="0"/>
                <a:cs typeface="Times New Roman" panose="02020603050405020304" pitchFamily="18" charset="0"/>
              </a:rPr>
              <a:t>La culture qualité et sécurité des soins</a:t>
            </a:r>
            <a:r>
              <a:rPr lang="fr-FR" sz="2500" kern="0" dirty="0">
                <a:effectLst/>
                <a:ea typeface="Times New Roman" panose="02020603050405020304" pitchFamily="18" charset="0"/>
                <a:cs typeface="Times New Roman" panose="02020603050405020304" pitchFamily="18" charset="0"/>
              </a:rPr>
              <a:t> désigne</a:t>
            </a:r>
          </a:p>
          <a:p>
            <a:pPr marL="0" indent="0" algn="just">
              <a:lnSpc>
                <a:spcPct val="115000"/>
              </a:lnSpc>
              <a:buNone/>
            </a:pPr>
            <a:endParaRPr lang="fr-FR" sz="2500" kern="0" dirty="0">
              <a:effectLst/>
              <a:ea typeface="Times New Roman" panose="02020603050405020304" pitchFamily="18" charset="0"/>
              <a:cs typeface="Times New Roman" panose="02020603050405020304" pitchFamily="18" charset="0"/>
            </a:endParaRPr>
          </a:p>
          <a:p>
            <a:pPr marL="0" lvl="1" indent="0" algn="just">
              <a:lnSpc>
                <a:spcPct val="115000"/>
              </a:lnSpc>
              <a:buNone/>
            </a:pPr>
            <a:r>
              <a:rPr lang="fr-FR" sz="2400" kern="0" dirty="0">
                <a:effectLst/>
                <a:ea typeface="Times New Roman" panose="02020603050405020304" pitchFamily="18" charset="0"/>
                <a:cs typeface="Times New Roman" panose="02020603050405020304" pitchFamily="18" charset="0"/>
              </a:rPr>
              <a:t>l’ensemble des valeurs, comportements, connaissances et pratiques partagés </a:t>
            </a:r>
            <a:r>
              <a:rPr lang="fr-FR" sz="2400" b="1" kern="0" dirty="0">
                <a:effectLst/>
                <a:ea typeface="Times New Roman" panose="02020603050405020304" pitchFamily="18" charset="0"/>
                <a:cs typeface="Times New Roman" panose="02020603050405020304" pitchFamily="18" charset="0"/>
              </a:rPr>
              <a:t>par les professionnels </a:t>
            </a:r>
            <a:r>
              <a:rPr lang="fr-FR" sz="2400" kern="0" dirty="0">
                <a:effectLst/>
                <a:ea typeface="Times New Roman" panose="02020603050405020304" pitchFamily="18" charset="0"/>
                <a:cs typeface="Times New Roman" panose="02020603050405020304" pitchFamily="18" charset="0"/>
              </a:rPr>
              <a:t>et les organisations de santé pour garantir des soins efficaces, sûrs, coordonnés et centrés sur le patient.</a:t>
            </a:r>
          </a:p>
          <a:p>
            <a:pPr marL="0" lvl="1" indent="0" algn="just">
              <a:lnSpc>
                <a:spcPct val="115000"/>
              </a:lnSpc>
              <a:buNone/>
            </a:pPr>
            <a:endParaRPr lang="fr-FR" sz="2400" kern="100" dirty="0">
              <a:effectLst/>
              <a:ea typeface="Aptos" panose="020B0004020202020204" pitchFamily="34" charset="0"/>
              <a:cs typeface="Times New Roman" panose="02020603050405020304" pitchFamily="18" charset="0"/>
            </a:endParaRPr>
          </a:p>
          <a:p>
            <a:pPr marL="0" lvl="1" indent="0" algn="just">
              <a:lnSpc>
                <a:spcPct val="115000"/>
              </a:lnSpc>
              <a:buNone/>
            </a:pPr>
            <a:r>
              <a:rPr lang="fr-FR" sz="2400" kern="0" dirty="0">
                <a:cs typeface="Times New Roman" panose="02020603050405020304" pitchFamily="18" charset="0"/>
              </a:rPr>
              <a:t>Elle ne dépend pas uniquement des compétences individuelles, mais  </a:t>
            </a:r>
            <a:r>
              <a:rPr lang="fr-FR" sz="2400" b="1" kern="0" dirty="0">
                <a:cs typeface="Times New Roman" panose="02020603050405020304" pitchFamily="18" charset="0"/>
              </a:rPr>
              <a:t>de la manière dont les équipes travaillent ensemble, analysent leurs pratiques et apprennent de leurs erreurs.</a:t>
            </a:r>
          </a:p>
          <a:p>
            <a:pPr marL="0" indent="0" algn="just" fontAlgn="base">
              <a:buNone/>
            </a:pPr>
            <a:endParaRPr lang="fr-FR" sz="2400" dirty="0"/>
          </a:p>
        </p:txBody>
      </p:sp>
      <p:pic>
        <p:nvPicPr>
          <p:cNvPr id="9" name="Espace réservé d’image 8" descr="Mains sur un téléphone portabl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611DC577-0A95-47D0-95D9-5F8DA763D46B}"/>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fr-FR" smtClean="0"/>
              <a:pPr rtl="0"/>
              <a:t>5</a:t>
            </a:fld>
            <a:endParaRPr lang="fr-FR"/>
          </a:p>
        </p:txBody>
      </p:sp>
      <p:sp>
        <p:nvSpPr>
          <p:cNvPr id="5" name="ZoneTexte 11">
            <a:extLst>
              <a:ext uri="{FF2B5EF4-FFF2-40B4-BE49-F238E27FC236}">
                <a16:creationId xmlns:a16="http://schemas.microsoft.com/office/drawing/2014/main" id="{20793A31-5E2B-A4DE-95DD-AE17DF010BC1}"/>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spTree>
    <p:extLst>
      <p:ext uri="{BB962C8B-B14F-4D97-AF65-F5344CB8AC3E}">
        <p14:creationId xmlns:p14="http://schemas.microsoft.com/office/powerpoint/2010/main" val="48528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7BE9-2724-515B-F6C5-57414B8CBA7F}"/>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5AB65E7-E384-7F25-E50C-18EE35AEC04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386A119C-0EAA-FF5B-5F23-C89033C5EC08}"/>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86B557CF-8CA5-ECBB-6A52-DD83B8077334}"/>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FCBB2C5D-E6E8-02D9-4FD1-2A9ABCFE5209}"/>
              </a:ext>
            </a:extLst>
          </p:cNvPr>
          <p:cNvSpPr>
            <a:spLocks noGrp="1"/>
          </p:cNvSpPr>
          <p:nvPr>
            <p:ph type="body" sz="quarter" idx="32"/>
          </p:nvPr>
        </p:nvSpPr>
        <p:spPr>
          <a:xfrm>
            <a:off x="7111800" y="4789078"/>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31B8DBF3-01B2-47BA-CD2E-7ECB0DB47F9C}"/>
              </a:ext>
            </a:extLst>
          </p:cNvPr>
          <p:cNvSpPr>
            <a:spLocks noGrp="1"/>
          </p:cNvSpPr>
          <p:nvPr>
            <p:ph type="sldNum" sz="quarter" idx="33"/>
          </p:nvPr>
        </p:nvSpPr>
        <p:spPr/>
        <p:txBody>
          <a:bodyPr rtlCol="0"/>
          <a:lstStyle/>
          <a:p>
            <a:pPr rtl="0"/>
            <a:fld id="{19B51A1E-902D-48AF-9020-955120F399B6}" type="slidenum">
              <a:rPr lang="fr-FR" smtClean="0"/>
              <a:pPr rtl="0"/>
              <a:t>6</a:t>
            </a:fld>
            <a:endParaRPr lang="fr-FR"/>
          </a:p>
        </p:txBody>
      </p:sp>
      <p:sp>
        <p:nvSpPr>
          <p:cNvPr id="10" name="ZoneTexte 9">
            <a:extLst>
              <a:ext uri="{FF2B5EF4-FFF2-40B4-BE49-F238E27FC236}">
                <a16:creationId xmlns:a16="http://schemas.microsoft.com/office/drawing/2014/main" id="{4F1914DB-5270-8D01-C413-17C9B9B379A9}"/>
              </a:ext>
            </a:extLst>
          </p:cNvPr>
          <p:cNvSpPr txBox="1"/>
          <p:nvPr/>
        </p:nvSpPr>
        <p:spPr>
          <a:xfrm>
            <a:off x="0" y="812754"/>
            <a:ext cx="7151365" cy="4893647"/>
          </a:xfrm>
          <a:prstGeom prst="rect">
            <a:avLst/>
          </a:prstGeom>
          <a:noFill/>
        </p:spPr>
        <p:txBody>
          <a:bodyPr wrap="square">
            <a:spAutoFit/>
          </a:bodyPr>
          <a:lstStyle/>
          <a:p>
            <a:r>
              <a:rPr lang="fr-FR" sz="2400" b="1" dirty="0">
                <a:cs typeface="Times New Roman" panose="02020603050405020304" pitchFamily="18" charset="0"/>
              </a:rPr>
              <a:t>La culture qualité et sécurité des soins </a:t>
            </a:r>
            <a:r>
              <a:rPr lang="fr-FR" sz="2400" dirty="0">
                <a:cs typeface="Times New Roman" panose="02020603050405020304" pitchFamily="18" charset="0"/>
              </a:rPr>
              <a:t>correspond à :</a:t>
            </a:r>
          </a:p>
          <a:p>
            <a:endParaRPr lang="fr-FR" sz="2400" dirty="0">
              <a:cs typeface="Times New Roman" panose="02020603050405020304" pitchFamily="18" charset="0"/>
            </a:endParaRPr>
          </a:p>
          <a:p>
            <a:r>
              <a:rPr lang="fr-FR" sz="2400" dirty="0">
                <a:cs typeface="Times New Roman" panose="02020603050405020304" pitchFamily="18" charset="0"/>
              </a:rPr>
              <a:t>• </a:t>
            </a:r>
            <a:r>
              <a:rPr lang="fr-FR" sz="2400" b="1" dirty="0">
                <a:cs typeface="Times New Roman" panose="02020603050405020304" pitchFamily="18" charset="0"/>
              </a:rPr>
              <a:t>la volonté collective </a:t>
            </a:r>
            <a:r>
              <a:rPr lang="fr-FR" sz="2400" dirty="0">
                <a:cs typeface="Times New Roman" panose="02020603050405020304" pitchFamily="18" charset="0"/>
              </a:rPr>
              <a:t>de fournir des soins conformes aux bonnes pratiques </a:t>
            </a:r>
          </a:p>
          <a:p>
            <a:r>
              <a:rPr lang="fr-FR" sz="2400" dirty="0">
                <a:cs typeface="Times New Roman" panose="02020603050405020304" pitchFamily="18" charset="0"/>
              </a:rPr>
              <a:t>• </a:t>
            </a:r>
            <a:r>
              <a:rPr lang="fr-FR" sz="2400" b="1" dirty="0">
                <a:cs typeface="Times New Roman" panose="02020603050405020304" pitchFamily="18" charset="0"/>
              </a:rPr>
              <a:t>la capacité des équipes à prévenir les risques </a:t>
            </a:r>
            <a:r>
              <a:rPr lang="fr-FR" sz="2400" dirty="0">
                <a:cs typeface="Times New Roman" panose="02020603050405020304" pitchFamily="18" charset="0"/>
              </a:rPr>
              <a:t>et les événements indésirables </a:t>
            </a:r>
          </a:p>
          <a:p>
            <a:r>
              <a:rPr lang="fr-FR" sz="2400" dirty="0">
                <a:cs typeface="Times New Roman" panose="02020603050405020304" pitchFamily="18" charset="0"/>
              </a:rPr>
              <a:t>• l’engagement des professionnels dans </a:t>
            </a:r>
            <a:r>
              <a:rPr lang="fr-FR" sz="2400" b="1" dirty="0">
                <a:cs typeface="Times New Roman" panose="02020603050405020304" pitchFamily="18" charset="0"/>
              </a:rPr>
              <a:t>l’amélioration continue </a:t>
            </a:r>
          </a:p>
          <a:p>
            <a:r>
              <a:rPr lang="fr-FR" sz="2400" dirty="0">
                <a:cs typeface="Times New Roman" panose="02020603050405020304" pitchFamily="18" charset="0"/>
              </a:rPr>
              <a:t>• une organisation favorisant </a:t>
            </a:r>
            <a:r>
              <a:rPr lang="fr-FR" sz="2400" b="1" dirty="0">
                <a:cs typeface="Times New Roman" panose="02020603050405020304" pitchFamily="18" charset="0"/>
              </a:rPr>
              <a:t>la communication</a:t>
            </a:r>
            <a:r>
              <a:rPr lang="fr-FR" sz="2400" dirty="0">
                <a:cs typeface="Times New Roman" panose="02020603050405020304" pitchFamily="18" charset="0"/>
              </a:rPr>
              <a:t>, la déclaration des incidents, </a:t>
            </a:r>
            <a:r>
              <a:rPr lang="fr-FR" sz="2400" b="1" dirty="0">
                <a:cs typeface="Times New Roman" panose="02020603050405020304" pitchFamily="18" charset="0"/>
              </a:rPr>
              <a:t>le travail en équipe </a:t>
            </a:r>
            <a:r>
              <a:rPr lang="fr-FR" sz="2400" dirty="0">
                <a:cs typeface="Times New Roman" panose="02020603050405020304" pitchFamily="18" charset="0"/>
              </a:rPr>
              <a:t>et</a:t>
            </a:r>
            <a:r>
              <a:rPr lang="fr-FR" sz="2400" b="1" dirty="0">
                <a:cs typeface="Times New Roman" panose="02020603050405020304" pitchFamily="18" charset="0"/>
              </a:rPr>
              <a:t> </a:t>
            </a:r>
            <a:r>
              <a:rPr lang="fr-FR" sz="2400" dirty="0">
                <a:cs typeface="Times New Roman" panose="02020603050405020304" pitchFamily="18" charset="0"/>
              </a:rPr>
              <a:t>l’apprentissage collectif </a:t>
            </a:r>
          </a:p>
          <a:p>
            <a:r>
              <a:rPr lang="fr-FR" sz="2400" dirty="0">
                <a:cs typeface="Times New Roman" panose="02020603050405020304" pitchFamily="18" charset="0"/>
              </a:rPr>
              <a:t>• </a:t>
            </a:r>
            <a:r>
              <a:rPr lang="fr-FR" sz="2400" b="1" dirty="0">
                <a:cs typeface="Times New Roman" panose="02020603050405020304" pitchFamily="18" charset="0"/>
              </a:rPr>
              <a:t>une prise en charge centrée sur les besoins, les droits et l’expérience du patient.</a:t>
            </a:r>
          </a:p>
        </p:txBody>
      </p:sp>
    </p:spTree>
    <p:extLst>
      <p:ext uri="{BB962C8B-B14F-4D97-AF65-F5344CB8AC3E}">
        <p14:creationId xmlns:p14="http://schemas.microsoft.com/office/powerpoint/2010/main" val="309564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1D8B-A94A-357D-382E-82F6C987B7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41963F43-EBE9-73F0-9FF8-E02F80A55B3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85DA1987-22EE-CD77-04DE-780FF37F9A1F}"/>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AAD325E-3628-49CD-1C35-5D99AFECC557}"/>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A86988A5-5FB7-B11D-6BBD-E718EF9271A3}"/>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AE865A39-EED8-3528-9BBE-C04BF2A6D085}"/>
              </a:ext>
            </a:extLst>
          </p:cNvPr>
          <p:cNvSpPr>
            <a:spLocks noGrp="1"/>
          </p:cNvSpPr>
          <p:nvPr>
            <p:ph type="sldNum" sz="quarter" idx="33"/>
          </p:nvPr>
        </p:nvSpPr>
        <p:spPr/>
        <p:txBody>
          <a:bodyPr rtlCol="0"/>
          <a:lstStyle/>
          <a:p>
            <a:pPr rtl="0"/>
            <a:fld id="{19B51A1E-902D-48AF-9020-955120F399B6}" type="slidenum">
              <a:rPr lang="fr-FR" smtClean="0"/>
              <a:pPr rtl="0"/>
              <a:t>7</a:t>
            </a:fld>
            <a:endParaRPr lang="fr-FR"/>
          </a:p>
        </p:txBody>
      </p:sp>
      <p:sp>
        <p:nvSpPr>
          <p:cNvPr id="4" name="ZoneTexte 3">
            <a:extLst>
              <a:ext uri="{FF2B5EF4-FFF2-40B4-BE49-F238E27FC236}">
                <a16:creationId xmlns:a16="http://schemas.microsoft.com/office/drawing/2014/main" id="{97792A97-60AC-2E6B-27DA-E4EF1995BAE9}"/>
              </a:ext>
            </a:extLst>
          </p:cNvPr>
          <p:cNvSpPr txBox="1"/>
          <p:nvPr/>
        </p:nvSpPr>
        <p:spPr>
          <a:xfrm>
            <a:off x="12148" y="1707445"/>
            <a:ext cx="7303049" cy="3416320"/>
          </a:xfrm>
          <a:prstGeom prst="rect">
            <a:avLst/>
          </a:prstGeom>
          <a:noFill/>
        </p:spPr>
        <p:txBody>
          <a:bodyPr wrap="square">
            <a:spAutoFit/>
          </a:bodyPr>
          <a:lstStyle/>
          <a:p>
            <a:r>
              <a:rPr lang="fr-FR" sz="2400" b="1" dirty="0">
                <a:cs typeface="Times New Roman" panose="02020603050405020304" pitchFamily="18" charset="0"/>
              </a:rPr>
              <a:t>La culture collective mature se caractérise par</a:t>
            </a:r>
            <a:r>
              <a:rPr lang="fr-FR" sz="2400" dirty="0">
                <a:cs typeface="Times New Roman" panose="02020603050405020304" pitchFamily="18" charset="0"/>
              </a:rPr>
              <a:t> :</a:t>
            </a:r>
          </a:p>
          <a:p>
            <a:endParaRPr lang="fr-FR" sz="2400" dirty="0">
              <a:cs typeface="Times New Roman" panose="02020603050405020304" pitchFamily="18" charset="0"/>
            </a:endParaRPr>
          </a:p>
          <a:p>
            <a:pPr lvl="1"/>
            <a:r>
              <a:rPr lang="fr-FR" sz="2400" dirty="0">
                <a:cs typeface="Times New Roman" panose="02020603050405020304" pitchFamily="18" charset="0"/>
              </a:rPr>
              <a:t>• la confiance entre professionnels</a:t>
            </a:r>
          </a:p>
          <a:p>
            <a:pPr lvl="1"/>
            <a:r>
              <a:rPr lang="fr-FR" sz="2400" dirty="0">
                <a:cs typeface="Times New Roman" panose="02020603050405020304" pitchFamily="18" charset="0"/>
              </a:rPr>
              <a:t>• la communication ouverte </a:t>
            </a:r>
          </a:p>
          <a:p>
            <a:pPr lvl="1"/>
            <a:r>
              <a:rPr lang="fr-FR" sz="2400" dirty="0">
                <a:cs typeface="Times New Roman" panose="02020603050405020304" pitchFamily="18" charset="0"/>
              </a:rPr>
              <a:t>• le droit d’alerter </a:t>
            </a:r>
          </a:p>
          <a:p>
            <a:pPr lvl="1"/>
            <a:r>
              <a:rPr lang="fr-FR" sz="2400" dirty="0">
                <a:cs typeface="Times New Roman" panose="02020603050405020304" pitchFamily="18" charset="0"/>
              </a:rPr>
              <a:t>• le retour d’expérience</a:t>
            </a:r>
          </a:p>
          <a:p>
            <a:pPr lvl="1"/>
            <a:r>
              <a:rPr lang="fr-FR" sz="2400" dirty="0">
                <a:cs typeface="Times New Roman" panose="02020603050405020304" pitchFamily="18" charset="0"/>
              </a:rPr>
              <a:t>• le management bienveillant et impliqué</a:t>
            </a:r>
          </a:p>
          <a:p>
            <a:pPr lvl="1"/>
            <a:r>
              <a:rPr lang="fr-FR" sz="2400" dirty="0">
                <a:cs typeface="Times New Roman" panose="02020603050405020304" pitchFamily="18" charset="0"/>
              </a:rPr>
              <a:t>• l’apprentissage à partir des erreurs et des succès</a:t>
            </a:r>
          </a:p>
          <a:p>
            <a:endParaRPr lang="fr-FR" sz="2400" dirty="0">
              <a:cs typeface="Times New Roman" panose="02020603050405020304" pitchFamily="18" charset="0"/>
            </a:endParaRPr>
          </a:p>
        </p:txBody>
      </p:sp>
    </p:spTree>
    <p:extLst>
      <p:ext uri="{BB962C8B-B14F-4D97-AF65-F5344CB8AC3E}">
        <p14:creationId xmlns:p14="http://schemas.microsoft.com/office/powerpoint/2010/main" val="367901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7857-ABA5-56FC-F5B7-F431C19153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0BCD3CB9-1C5B-FB7D-40A7-4F4A141CB63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DC113714-9E8B-5714-54A1-AFD1979426CE}"/>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78D5B4F6-AF6F-94DF-FBE7-F594260BD075}"/>
              </a:ext>
            </a:extLst>
          </p:cNvPr>
          <p:cNvSpPr>
            <a:spLocks noGrp="1"/>
          </p:cNvSpPr>
          <p:nvPr>
            <p:ph type="title"/>
          </p:nvPr>
        </p:nvSpPr>
        <p:spPr/>
        <p:txBody>
          <a:bodyPr rtlCol="0"/>
          <a:lstStyle/>
          <a:p>
            <a:pPr rtl="0"/>
            <a:r>
              <a:rPr lang="fr-FR" sz="4800" dirty="0"/>
              <a:t>Un peu d’histoire </a:t>
            </a:r>
          </a:p>
        </p:txBody>
      </p:sp>
      <p:sp>
        <p:nvSpPr>
          <p:cNvPr id="3" name="Espace réservé du texte 2">
            <a:extLst>
              <a:ext uri="{FF2B5EF4-FFF2-40B4-BE49-F238E27FC236}">
                <a16:creationId xmlns:a16="http://schemas.microsoft.com/office/drawing/2014/main" id="{2A38E577-45E7-351E-31D7-A048DB53B762}"/>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pPr rtl="0"/>
            <a:r>
              <a:rPr lang="fr-FR" dirty="0"/>
              <a:t>Evolution des exigences, outils existants</a:t>
            </a:r>
          </a:p>
        </p:txBody>
      </p:sp>
      <p:sp>
        <p:nvSpPr>
          <p:cNvPr id="6" name="Espace réservé du numéro de diapositive 5">
            <a:extLst>
              <a:ext uri="{FF2B5EF4-FFF2-40B4-BE49-F238E27FC236}">
                <a16:creationId xmlns:a16="http://schemas.microsoft.com/office/drawing/2014/main" id="{BD7F9F45-1E55-D16B-4D8F-2ABE604CB2D5}"/>
              </a:ext>
            </a:extLst>
          </p:cNvPr>
          <p:cNvSpPr>
            <a:spLocks noGrp="1"/>
          </p:cNvSpPr>
          <p:nvPr>
            <p:ph type="sldNum" sz="quarter" idx="33"/>
          </p:nvPr>
        </p:nvSpPr>
        <p:spPr/>
        <p:txBody>
          <a:bodyPr rtlCol="0"/>
          <a:lstStyle/>
          <a:p>
            <a:pPr rtl="0"/>
            <a:fld id="{19B51A1E-902D-48AF-9020-955120F399B6}" type="slidenum">
              <a:rPr lang="fr-FR" smtClean="0"/>
              <a:pPr rtl="0"/>
              <a:t>8</a:t>
            </a:fld>
            <a:endParaRPr lang="fr-FR"/>
          </a:p>
        </p:txBody>
      </p:sp>
      <p:pic>
        <p:nvPicPr>
          <p:cNvPr id="5" name="Image 4">
            <a:extLst>
              <a:ext uri="{FF2B5EF4-FFF2-40B4-BE49-F238E27FC236}">
                <a16:creationId xmlns:a16="http://schemas.microsoft.com/office/drawing/2014/main" id="{E7E642C3-6A7B-CC69-F7E0-88A7FE66C2C1}"/>
              </a:ext>
            </a:extLst>
          </p:cNvPr>
          <p:cNvPicPr>
            <a:picLocks noChangeAspect="1"/>
          </p:cNvPicPr>
          <p:nvPr/>
        </p:nvPicPr>
        <p:blipFill>
          <a:blip r:embed="rId4"/>
          <a:srcRect t="38595"/>
          <a:stretch>
            <a:fillRect/>
          </a:stretch>
        </p:blipFill>
        <p:spPr>
          <a:xfrm>
            <a:off x="0" y="87921"/>
            <a:ext cx="1966563" cy="1657751"/>
          </a:xfrm>
          <a:prstGeom prst="rect">
            <a:avLst/>
          </a:prstGeom>
          <a:ln>
            <a:solidFill>
              <a:schemeClr val="tx1">
                <a:lumMod val="50000"/>
                <a:lumOff val="50000"/>
              </a:schemeClr>
            </a:solidFill>
          </a:ln>
        </p:spPr>
      </p:pic>
      <p:pic>
        <p:nvPicPr>
          <p:cNvPr id="4" name="Image 3">
            <a:extLst>
              <a:ext uri="{FF2B5EF4-FFF2-40B4-BE49-F238E27FC236}">
                <a16:creationId xmlns:a16="http://schemas.microsoft.com/office/drawing/2014/main" id="{1927BBFC-E3D7-F174-16EE-2C50DD5650AF}"/>
              </a:ext>
            </a:extLst>
          </p:cNvPr>
          <p:cNvPicPr>
            <a:picLocks noChangeAspect="1"/>
          </p:cNvPicPr>
          <p:nvPr/>
        </p:nvPicPr>
        <p:blipFill>
          <a:blip r:embed="rId5"/>
          <a:srcRect l="2056" t="8468" r="8001"/>
          <a:stretch>
            <a:fillRect/>
          </a:stretch>
        </p:blipFill>
        <p:spPr>
          <a:xfrm>
            <a:off x="0" y="1599582"/>
            <a:ext cx="7072234" cy="4838139"/>
          </a:xfrm>
          <a:prstGeom prst="rect">
            <a:avLst/>
          </a:prstGeom>
        </p:spPr>
      </p:pic>
      <p:sp>
        <p:nvSpPr>
          <p:cNvPr id="7" name="Rectangle 6">
            <a:extLst>
              <a:ext uri="{FF2B5EF4-FFF2-40B4-BE49-F238E27FC236}">
                <a16:creationId xmlns:a16="http://schemas.microsoft.com/office/drawing/2014/main" id="{AE6D0ED6-1391-6E95-0FCC-8B05293C6FE6}"/>
              </a:ext>
            </a:extLst>
          </p:cNvPr>
          <p:cNvSpPr/>
          <p:nvPr/>
        </p:nvSpPr>
        <p:spPr>
          <a:xfrm>
            <a:off x="471566" y="4894984"/>
            <a:ext cx="3485292" cy="36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CD2F1CE-C079-979A-B1E4-0FBC3DBC9C4E}"/>
              </a:ext>
            </a:extLst>
          </p:cNvPr>
          <p:cNvSpPr txBox="1"/>
          <p:nvPr/>
        </p:nvSpPr>
        <p:spPr>
          <a:xfrm>
            <a:off x="1612669" y="889496"/>
            <a:ext cx="2543695" cy="369332"/>
          </a:xfrm>
          <a:prstGeom prst="rect">
            <a:avLst/>
          </a:prstGeom>
          <a:solidFill>
            <a:schemeClr val="accent1">
              <a:lumMod val="20000"/>
              <a:lumOff val="80000"/>
            </a:schemeClr>
          </a:solidFill>
        </p:spPr>
        <p:txBody>
          <a:bodyPr wrap="square">
            <a:spAutoFit/>
          </a:bodyPr>
          <a:lstStyle/>
          <a:p>
            <a:r>
              <a:rPr lang="fr-FR" b="1" dirty="0">
                <a:solidFill>
                  <a:srgbClr val="0070C0"/>
                </a:solidFill>
              </a:rPr>
              <a:t>Version 2024, 5</a:t>
            </a:r>
            <a:r>
              <a:rPr lang="fr-FR" b="1" baseline="30000" dirty="0">
                <a:solidFill>
                  <a:srgbClr val="0070C0"/>
                </a:solidFill>
              </a:rPr>
              <a:t>ème</a:t>
            </a:r>
            <a:r>
              <a:rPr lang="fr-FR" b="1" dirty="0">
                <a:solidFill>
                  <a:srgbClr val="0070C0"/>
                </a:solidFill>
              </a:rPr>
              <a:t> cycle</a:t>
            </a:r>
            <a:endParaRPr lang="fr-FR" b="1" dirty="0"/>
          </a:p>
        </p:txBody>
      </p:sp>
    </p:spTree>
    <p:extLst>
      <p:ext uri="{BB962C8B-B14F-4D97-AF65-F5344CB8AC3E}">
        <p14:creationId xmlns:p14="http://schemas.microsoft.com/office/powerpoint/2010/main" val="158529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F91E3980-F6B1-721D-FF08-A578103D9F6A}"/>
              </a:ext>
            </a:extLst>
          </p:cNvPr>
          <p:cNvSpPr>
            <a:spLocks noGrp="1"/>
          </p:cNvSpPr>
          <p:nvPr>
            <p:ph type="ftr" sz="quarter" idx="12"/>
          </p:nvPr>
        </p:nvSpPr>
        <p:spPr/>
        <p:txBody>
          <a:body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D8280E9B-EB45-5847-A1DA-9A70C66A1D71}"/>
              </a:ext>
            </a:extLst>
          </p:cNvPr>
          <p:cNvSpPr>
            <a:spLocks noGrp="1"/>
          </p:cNvSpPr>
          <p:nvPr>
            <p:ph type="sldNum" sz="quarter" idx="13"/>
          </p:nvPr>
        </p:nvSpPr>
        <p:spPr/>
        <p:txBody>
          <a:bodyPr/>
          <a:lstStyle/>
          <a:p>
            <a:pPr rtl="0"/>
            <a:fld id="{19B51A1E-902D-48AF-9020-955120F399B6}" type="slidenum">
              <a:rPr lang="fr-FR" noProof="0" smtClean="0"/>
              <a:pPr rtl="0"/>
              <a:t>9</a:t>
            </a:fld>
            <a:endParaRPr lang="fr-FR" noProof="0"/>
          </a:p>
        </p:txBody>
      </p:sp>
      <p:pic>
        <p:nvPicPr>
          <p:cNvPr id="12" name="Image 11">
            <a:extLst>
              <a:ext uri="{FF2B5EF4-FFF2-40B4-BE49-F238E27FC236}">
                <a16:creationId xmlns:a16="http://schemas.microsoft.com/office/drawing/2014/main" id="{1604EC7B-4B8E-772D-4CCF-BF09AEEB2E89}"/>
              </a:ext>
            </a:extLst>
          </p:cNvPr>
          <p:cNvPicPr>
            <a:picLocks noChangeAspect="1"/>
          </p:cNvPicPr>
          <p:nvPr/>
        </p:nvPicPr>
        <p:blipFill>
          <a:blip r:embed="rId2"/>
          <a:stretch>
            <a:fillRect/>
          </a:stretch>
        </p:blipFill>
        <p:spPr>
          <a:xfrm>
            <a:off x="-232912" y="0"/>
            <a:ext cx="11870630" cy="6858000"/>
          </a:xfrm>
          <a:prstGeom prst="rect">
            <a:avLst/>
          </a:prstGeom>
        </p:spPr>
      </p:pic>
    </p:spTree>
    <p:extLst>
      <p:ext uri="{BB962C8B-B14F-4D97-AF65-F5344CB8AC3E}">
        <p14:creationId xmlns:p14="http://schemas.microsoft.com/office/powerpoint/2010/main" val="2410629253"/>
      </p:ext>
    </p:extLst>
  </p:cSld>
  <p:clrMapOvr>
    <a:masterClrMapping/>
  </p:clrMapOvr>
</p:sld>
</file>

<file path=ppt/theme/theme1.xml><?xml version="1.0" encoding="utf-8"?>
<a:theme xmlns:a="http://schemas.openxmlformats.org/drawingml/2006/main" name="Personnalisé">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838_TF16411250.potx" id="{675E8371-EC70-4345-8B64-A71003B56298}" vid="{0F92AA19-00D6-4C71-B13F-219D7994A0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3ecc78-3fa2-451e-8665-0ddea08d2bcf">
      <Terms xmlns="http://schemas.microsoft.com/office/infopath/2007/PartnerControls"/>
    </lcf76f155ced4ddcb4097134ff3c332f>
    <TaxCatchAll xmlns="65104fe5-bdb5-44b2-89e0-446ad8df4a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685EFBD7D2484FB33047B6C1DB947B" ma:contentTypeVersion="14" ma:contentTypeDescription="Crée un document." ma:contentTypeScope="" ma:versionID="623139bd0ecab9328cd393b5933a76f0">
  <xsd:schema xmlns:xsd="http://www.w3.org/2001/XMLSchema" xmlns:xs="http://www.w3.org/2001/XMLSchema" xmlns:p="http://schemas.microsoft.com/office/2006/metadata/properties" xmlns:ns2="c83ecc78-3fa2-451e-8665-0ddea08d2bcf" xmlns:ns3="65104fe5-bdb5-44b2-89e0-446ad8df4a9a" targetNamespace="http://schemas.microsoft.com/office/2006/metadata/properties" ma:root="true" ma:fieldsID="9f514703bf1e28d4dd164b6ef2193700" ns2:_="" ns3:_="">
    <xsd:import namespace="c83ecc78-3fa2-451e-8665-0ddea08d2bcf"/>
    <xsd:import namespace="65104fe5-bdb5-44b2-89e0-446ad8df4a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ecc78-3fa2-451e-8665-0ddea08d2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0560406-a939-4e2f-9bf1-8e7b728317a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04fe5-bdb5-44b2-89e0-446ad8df4a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c79bdf-7c4c-4db1-b0c3-cb62e648c930}" ma:internalName="TaxCatchAll" ma:showField="CatchAllData" ma:web="65104fe5-bdb5-44b2-89e0-446ad8df4a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dcmitype/"/>
    <ds:schemaRef ds:uri="6dc4bcd6-49db-4c07-9060-8acfc67cef9f"/>
    <ds:schemaRef ds:uri="http://schemas.microsoft.com/office/2006/metadata/properties"/>
    <ds:schemaRef ds:uri="http://schemas.microsoft.com/office/2006/documentManagement/types"/>
    <ds:schemaRef ds:uri="http://schemas.microsoft.com/sharepoint/v3"/>
    <ds:schemaRef ds:uri="http://www.w3.org/XML/1998/namespace"/>
    <ds:schemaRef ds:uri="http://schemas.microsoft.com/office/infopath/2007/PartnerControls"/>
    <ds:schemaRef ds:uri="http://purl.org/dc/elements/1.1/"/>
    <ds:schemaRef ds:uri="http://schemas.openxmlformats.org/package/2006/metadata/core-properties"/>
    <ds:schemaRef ds:uri="fb0879af-3eba-417a-a55a-ffe6dcd6ca77"/>
    <ds:schemaRef ds:uri="http://purl.org/dc/terms/"/>
    <ds:schemaRef ds:uri="c83ecc78-3fa2-451e-8665-0ddea08d2bcf"/>
    <ds:schemaRef ds:uri="65104fe5-bdb5-44b2-89e0-446ad8df4a9a"/>
  </ds:schemaRefs>
</ds:datastoreItem>
</file>

<file path=customXml/itemProps2.xml><?xml version="1.0" encoding="utf-8"?>
<ds:datastoreItem xmlns:ds="http://schemas.openxmlformats.org/officeDocument/2006/customXml" ds:itemID="{08206305-673C-47DF-B812-79E2AFB9FD3C}">
  <ds:schemaRefs>
    <ds:schemaRef ds:uri="http://schemas.microsoft.com/sharepoint/v3/contenttype/forms"/>
  </ds:schemaRefs>
</ds:datastoreItem>
</file>

<file path=customXml/itemProps3.xml><?xml version="1.0" encoding="utf-8"?>
<ds:datastoreItem xmlns:ds="http://schemas.openxmlformats.org/officeDocument/2006/customXml" ds:itemID="{07FFFFFB-3CD3-46D6-9F19-1054535D9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ecc78-3fa2-451e-8665-0ddea08d2bcf"/>
    <ds:schemaRef ds:uri="65104fe5-bdb5-44b2-89e0-446ad8df4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{E1DE23D4-4437-494E-ABAD-C1A60E5B1197}TF992e0334-4647-4579-8d14-183019b0908c530978df_win32-28e49dbdf6c2</Template>
  <TotalTime>1306</TotalTime>
  <Words>3356</Words>
  <Application>Microsoft Office PowerPoint</Application>
  <PresentationFormat>Grand écran</PresentationFormat>
  <Paragraphs>463</Paragraphs>
  <Slides>45</Slides>
  <Notes>44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Aptos</vt:lpstr>
      <vt:lpstr>Aptos Narrow</vt:lpstr>
      <vt:lpstr>Arial</vt:lpstr>
      <vt:lpstr>Calibri</vt:lpstr>
      <vt:lpstr>Candara</vt:lpstr>
      <vt:lpstr>Corbel</vt:lpstr>
      <vt:lpstr>Times New Roman</vt:lpstr>
      <vt:lpstr>Wingdings</vt:lpstr>
      <vt:lpstr>Personnalisé</vt:lpstr>
      <vt:lpstr>Baromètre Culture  Qualité  et  Sécurité des Soins en équipe</vt:lpstr>
      <vt:lpstr>Objectif de ce guide</vt:lpstr>
      <vt:lpstr>Présentation PowerPoint</vt:lpstr>
      <vt:lpstr>Rappel du contexte</vt:lpstr>
      <vt:lpstr>Un rappel </vt:lpstr>
      <vt:lpstr>Un rappel </vt:lpstr>
      <vt:lpstr>Un rappel </vt:lpstr>
      <vt:lpstr>Un peu d’histoire </vt:lpstr>
      <vt:lpstr>Présentation PowerPoint</vt:lpstr>
      <vt:lpstr>Attendus actuels</vt:lpstr>
      <vt:lpstr>Un outil simple  adapté à l’évolution du monde de la santé  et  aux derniers  critères de la HAS(2en1)   pour mesurer   la Culture Qualité et Sécurité des Soins  des équipes   avec vos actions d’amélioration pour mieux prendre en charge vos patients </vt:lpstr>
      <vt:lpstr>Découvrir la méthode et l’outil</vt:lpstr>
      <vt:lpstr>Méthodologie pour la réalisation du baromètre CQSS en équipe   </vt:lpstr>
      <vt:lpstr>Décider et s’organiser</vt:lpstr>
      <vt:lpstr>Présentation PowerPoint</vt:lpstr>
      <vt:lpstr>Présentation PowerPoint</vt:lpstr>
      <vt:lpstr>Présentation PowerPoint</vt:lpstr>
      <vt:lpstr>Présentation PowerPoint</vt:lpstr>
      <vt:lpstr>Présentation PowerPoint</vt:lpstr>
      <vt:lpstr>KIT DU BAROMETRE CQSS EN EQUIPE STARAQS</vt:lpstr>
      <vt:lpstr>Informer les personnes concernées</vt:lpstr>
      <vt:lpstr>Informer les personnes concernées (l’animateur)    </vt:lpstr>
      <vt:lpstr>Présentation PowerPoint</vt:lpstr>
      <vt:lpstr>Renseigner  le questionnaire</vt:lpstr>
      <vt:lpstr>Le questionnaire   </vt:lpstr>
      <vt:lpstr>Lors de la connexion au questionnaire, un texte introductif rappelle aux professionnels le but et les modalités du baromètre en indiquant la date limite de réponse qui est le : date </vt:lpstr>
      <vt:lpstr>Présentation PowerPoint</vt:lpstr>
      <vt:lpstr>A l’issue du remplissage du questionnaire, le professionnel peut télécharger son questionnaire rempli en PDF  </vt:lpstr>
      <vt:lpstr>Disposer des résultats du baromètre</vt:lpstr>
      <vt:lpstr>Le baromètre Culture Qualité et Sécurité des Soins en équipe</vt:lpstr>
      <vt:lpstr>Le rapport du baromètre</vt:lpstr>
      <vt:lpstr>Le rapport du baromètre</vt:lpstr>
      <vt:lpstr>S’il y avait déjà eu un baromètre, rapport évolutif</vt:lpstr>
      <vt:lpstr>Préparer la réunion</vt:lpstr>
      <vt:lpstr>La réunion de restitution du baromètre et de définition des actions</vt:lpstr>
      <vt:lpstr>Préparer la réunion de restitution du baromètre et définition des actions</vt:lpstr>
      <vt:lpstr>Animer la réunion</vt:lpstr>
      <vt:lpstr>Pour aller plus loin… (pour aider l’animateur sur les différentes questions)</vt:lpstr>
      <vt:lpstr>1- Gouvernance, Management de la sécurité des soins</vt:lpstr>
      <vt:lpstr>Participer à la réunion</vt:lpstr>
      <vt:lpstr>Présentation PowerPoint</vt:lpstr>
      <vt:lpstr>Le plan d’action du baromètre </vt:lpstr>
      <vt:lpstr>Formaliser le plan d’action du baromètre en ligne</vt:lpstr>
      <vt:lpstr>Point d’attention</vt:lpstr>
      <vt:lpstr>Bravo pour votre engagement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LIZERAND</dc:creator>
  <cp:lastModifiedBy>Catherine LIZERAND</cp:lastModifiedBy>
  <cp:revision>8</cp:revision>
  <dcterms:created xsi:type="dcterms:W3CDTF">2025-11-05T15:22:04Z</dcterms:created>
  <dcterms:modified xsi:type="dcterms:W3CDTF">2026-06-08T15:24:19Z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0x01010070685EFBD7D2484FB33047B6C1DB947B</vt:lpwstr>
  </property>
  <property fmtid="{D5CDD505-2E9C-101B-9397-08002B2CF9AE}" pid="3" name="MediaServiceImageTags">
    <vt:lpwstr/>
  </property>
</Properties>
</file>